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1" r:id="rId3"/>
  </p:sldMasterIdLst>
  <p:notesMasterIdLst>
    <p:notesMasterId r:id="rId17"/>
  </p:notesMasterIdLst>
  <p:sldIdLst>
    <p:sldId id="363" r:id="rId4"/>
    <p:sldId id="417" r:id="rId5"/>
    <p:sldId id="418" r:id="rId6"/>
    <p:sldId id="424" r:id="rId7"/>
    <p:sldId id="419" r:id="rId8"/>
    <p:sldId id="3192" r:id="rId9"/>
    <p:sldId id="426" r:id="rId10"/>
    <p:sldId id="427" r:id="rId11"/>
    <p:sldId id="478" r:id="rId12"/>
    <p:sldId id="3370" r:id="rId13"/>
    <p:sldId id="3199" r:id="rId14"/>
    <p:sldId id="3202" r:id="rId15"/>
    <p:sldId id="425" r:id="rId16"/>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ledsoe, Sofia C" initials="BSC" lastIdx="1" clrIdx="0">
    <p:extLst>
      <p:ext uri="{19B8F6BF-5375-455C-9EA6-DF929625EA0E}">
        <p15:presenceInfo xmlns:p15="http://schemas.microsoft.com/office/powerpoint/2012/main" userId="Bledsoe, Sofia 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C36B"/>
    <a:srgbClr val="DCC9A4"/>
    <a:srgbClr val="6C5200"/>
    <a:srgbClr val="F4EFD4"/>
    <a:srgbClr val="F8E8D0"/>
    <a:srgbClr val="F9F6E7"/>
    <a:srgbClr val="FCF4E8"/>
    <a:srgbClr val="F5DDB9"/>
    <a:srgbClr val="FFE6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73" autoAdjust="0"/>
    <p:restoredTop sz="94286" autoAdjust="0"/>
  </p:normalViewPr>
  <p:slideViewPr>
    <p:cSldViewPr snapToGrid="0">
      <p:cViewPr varScale="1">
        <p:scale>
          <a:sx n="120" d="100"/>
          <a:sy n="120" d="100"/>
        </p:scale>
        <p:origin x="1288" y="19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commentAuthors" Target="commentAuthors.xml"/><Relationship Id="rId3" Type="http://schemas.openxmlformats.org/officeDocument/2006/relationships/slideMaster" Target="slideMasters/slideMaster1.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C9067675-FC94-4CE4-A209-E8436D05D354}" type="datetimeFigureOut">
              <a:rPr lang="en-US" smtClean="0"/>
              <a:t>7/26/22</a:t>
            </a:fld>
            <a:endParaRPr lang="en-US"/>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9B3ECFD1-5249-4C5D-97AB-0A2AB58D77BD}" type="slidenum">
              <a:rPr lang="en-US" smtClean="0"/>
              <a:t>‹#›</a:t>
            </a:fld>
            <a:endParaRPr lang="en-US"/>
          </a:p>
        </p:txBody>
      </p:sp>
    </p:spTree>
    <p:extLst>
      <p:ext uri="{BB962C8B-B14F-4D97-AF65-F5344CB8AC3E}">
        <p14:creationId xmlns:p14="http://schemas.microsoft.com/office/powerpoint/2010/main" val="3806915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rmy.mil/article/249274/peo_aviation_open_systems_demonstratio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opengroup.org/face/timpapers?_ga=2.139390643.1066132305.1601313622-1500853300.1600364753"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Sir, this first chart is a modified definition of MOSA that we like to use to baseline what we mean in PEO AVN when we say MOSA. </a:t>
            </a:r>
          </a:p>
          <a:p>
            <a:r>
              <a:rPr lang="en-US" dirty="0"/>
              <a:t>It is certainly a technical approach but just as much so if not more it is a business strategy in which we simply apply modularity and openness principles to achieve a particular set of objectives SUCH as our PEO AVN objectives on the right hand side of the chart. </a:t>
            </a:r>
          </a:p>
          <a:p>
            <a:r>
              <a:rPr lang="en-US" dirty="0"/>
              <a:t>Additionally, this chart is meant to highly WHY MOSA is so important right NOW. </a:t>
            </a:r>
          </a:p>
          <a:p>
            <a:pPr marL="171425" indent="-171425">
              <a:buFont typeface="Arial" panose="020B0604020202020204" pitchFamily="34" charset="0"/>
              <a:buChar char="•"/>
            </a:pPr>
            <a:r>
              <a:rPr lang="en-US" dirty="0"/>
              <a:t>Simply put, the </a:t>
            </a:r>
            <a:r>
              <a:rPr lang="en-US" b="1" dirty="0"/>
              <a:t>pace of our threats and the pace of technology</a:t>
            </a:r>
            <a:r>
              <a:rPr lang="en-US" dirty="0"/>
              <a:t> are simply moving so fast that </a:t>
            </a:r>
            <a:r>
              <a:rPr lang="en-US" b="1" dirty="0"/>
              <a:t>we have to change how we do the business</a:t>
            </a:r>
            <a:r>
              <a:rPr lang="en-US" dirty="0"/>
              <a:t> of developing and delivering product to the field if we expect to not only</a:t>
            </a:r>
            <a:r>
              <a:rPr lang="en-US" b="1" dirty="0"/>
              <a:t> modernize but remain relevant</a:t>
            </a:r>
            <a:r>
              <a:rPr lang="en-US" dirty="0"/>
              <a:t>. </a:t>
            </a:r>
          </a:p>
          <a:p>
            <a:pPr marL="171425" indent="-171425">
              <a:buFont typeface="Arial" panose="020B0604020202020204" pitchFamily="34" charset="0"/>
              <a:buChar char="•"/>
            </a:pPr>
            <a:r>
              <a:rPr lang="en-US" dirty="0"/>
              <a:t>Additionally, our </a:t>
            </a:r>
            <a:r>
              <a:rPr lang="en-US" b="1" dirty="0"/>
              <a:t>fiscal environment</a:t>
            </a:r>
            <a:r>
              <a:rPr lang="en-US" dirty="0"/>
              <a:t> is such that business as norm will not work to achieve the above. Lastly, with </a:t>
            </a:r>
            <a:r>
              <a:rPr lang="en-US" b="1" dirty="0"/>
              <a:t>multiple new starts, battlefield changing, with how we fight changing, the window for change is NOW</a:t>
            </a:r>
            <a:r>
              <a:rPr lang="en-US" dirty="0"/>
              <a:t>. </a:t>
            </a:r>
          </a:p>
          <a:p>
            <a:pPr marL="171425" indent="-171425">
              <a:buFont typeface="Arial" panose="020B0604020202020204" pitchFamily="34" charset="0"/>
              <a:buChar char="•"/>
            </a:pPr>
            <a:r>
              <a:rPr lang="en-US" dirty="0"/>
              <a:t>I</a:t>
            </a:r>
            <a:r>
              <a:rPr lang="en-US" u="sng" dirty="0"/>
              <a:t>f we don't develop and field FVL differently than programs of the past AND leverage that technology on the enduring fleet, then it will likely be another 1-2 decades before we get another significant opportunity to transform</a:t>
            </a:r>
            <a:r>
              <a:rPr lang="en-US" dirty="0"/>
              <a:t>. </a:t>
            </a:r>
          </a:p>
          <a:p>
            <a:r>
              <a:rPr lang="en-US" dirty="0"/>
              <a:t>We have to </a:t>
            </a:r>
            <a:r>
              <a:rPr lang="en-US" b="1" dirty="0"/>
              <a:t>engage products throughout the lifecycle and not miss opportunities</a:t>
            </a:r>
            <a:r>
              <a:rPr lang="en-US" dirty="0"/>
              <a:t> to </a:t>
            </a:r>
            <a:r>
              <a:rPr lang="en-US" b="1" dirty="0"/>
              <a:t>position ourselves better</a:t>
            </a:r>
            <a:r>
              <a:rPr lang="en-US" dirty="0"/>
              <a:t> to optimize the value of MOSA.  </a:t>
            </a:r>
          </a:p>
          <a:p>
            <a:endParaRPr lang="en-US" dirty="0"/>
          </a:p>
        </p:txBody>
      </p:sp>
      <p:sp>
        <p:nvSpPr>
          <p:cNvPr id="4" name="Slide Number Placeholder 3"/>
          <p:cNvSpPr>
            <a:spLocks noGrp="1"/>
          </p:cNvSpPr>
          <p:nvPr>
            <p:ph type="sldNum" sz="quarter" idx="10"/>
          </p:nvPr>
        </p:nvSpPr>
        <p:spPr/>
        <p:txBody>
          <a:bodyPr/>
          <a:lstStyle/>
          <a:p>
            <a:fld id="{9B3ECFD1-5249-4C5D-97AB-0A2AB58D77BD}" type="slidenum">
              <a:rPr lang="en-US" smtClean="0"/>
              <a:t>2</a:t>
            </a:fld>
            <a:endParaRPr lang="en-US"/>
          </a:p>
        </p:txBody>
      </p:sp>
    </p:spTree>
    <p:extLst>
      <p:ext uri="{BB962C8B-B14F-4D97-AF65-F5344CB8AC3E}">
        <p14:creationId xmlns:p14="http://schemas.microsoft.com/office/powerpoint/2010/main" val="3959175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0563" y="1146175"/>
            <a:ext cx="5507037" cy="3098800"/>
          </a:xfrm>
        </p:spPr>
      </p:sp>
      <p:sp>
        <p:nvSpPr>
          <p:cNvPr id="3" name="Notes Placeholder 2"/>
          <p:cNvSpPr>
            <a:spLocks noGrp="1"/>
          </p:cNvSpPr>
          <p:nvPr>
            <p:ph type="body" idx="1"/>
          </p:nvPr>
        </p:nvSpPr>
        <p:spPr/>
        <p:txBody>
          <a:bodyPr/>
          <a:lstStyle/>
          <a:p>
            <a:r>
              <a:rPr lang="en-US" sz="1100" dirty="0">
                <a:latin typeface="Calibri" panose="020F0502020204030204" pitchFamily="34" charset="0"/>
              </a:rPr>
              <a:t>Now, for PEO AVN to become a more MOSA centric organization some fairly substantial change is required. </a:t>
            </a:r>
          </a:p>
          <a:p>
            <a:r>
              <a:rPr lang="en-US" sz="1100" dirty="0">
                <a:latin typeface="Calibri" panose="020F0502020204030204" pitchFamily="34" charset="0"/>
              </a:rPr>
              <a:t> As we assessed the </a:t>
            </a:r>
            <a:r>
              <a:rPr lang="en-US" sz="1100" b="1" dirty="0">
                <a:latin typeface="Calibri" panose="020F0502020204030204" pitchFamily="34" charset="0"/>
              </a:rPr>
              <a:t>Current State</a:t>
            </a:r>
            <a:r>
              <a:rPr lang="en-US" sz="1100" dirty="0">
                <a:latin typeface="Calibri" panose="020F0502020204030204" pitchFamily="34" charset="0"/>
              </a:rPr>
              <a:t>, we found a rich environment for MOSA Transformation.</a:t>
            </a:r>
          </a:p>
          <a:p>
            <a:pPr marL="342850" fontAlgn="ctr">
              <a:buFont typeface="Arial" panose="020B0604020202020204" pitchFamily="34" charset="0"/>
              <a:buChar char="•"/>
            </a:pPr>
            <a:r>
              <a:rPr lang="en-US" sz="1100" dirty="0">
                <a:latin typeface="Calibri" panose="020F0502020204030204" pitchFamily="34" charset="0"/>
              </a:rPr>
              <a:t>Several mature and foundational standards</a:t>
            </a:r>
          </a:p>
          <a:p>
            <a:pPr marL="342850" fontAlgn="ctr">
              <a:buFont typeface="Arial" panose="020B0604020202020204" pitchFamily="34" charset="0"/>
              <a:buChar char="•"/>
            </a:pPr>
            <a:r>
              <a:rPr lang="en-US" sz="1100" dirty="0">
                <a:latin typeface="Calibri" panose="020F0502020204030204" pitchFamily="34" charset="0"/>
              </a:rPr>
              <a:t>Significant industry IRAD investments</a:t>
            </a:r>
          </a:p>
          <a:p>
            <a:pPr marL="342850" fontAlgn="ctr">
              <a:buFont typeface="Arial" panose="020B0604020202020204" pitchFamily="34" charset="0"/>
              <a:buChar char="•"/>
            </a:pPr>
            <a:r>
              <a:rPr lang="en-US" sz="1100" dirty="0">
                <a:latin typeface="Calibri" panose="020F0502020204030204" pitchFamily="34" charset="0"/>
              </a:rPr>
              <a:t>Significant pathfinding by S&amp;T and other services</a:t>
            </a:r>
          </a:p>
          <a:p>
            <a:pPr marL="342850" fontAlgn="ctr">
              <a:buFont typeface="Arial" panose="020B0604020202020204" pitchFamily="34" charset="0"/>
              <a:buChar char="•"/>
            </a:pPr>
            <a:r>
              <a:rPr lang="en-US" sz="1100" dirty="0">
                <a:latin typeface="Calibri" panose="020F0502020204030204" pitchFamily="34" charset="0"/>
              </a:rPr>
              <a:t>But ready for the AVN domain to leverage that ground work. </a:t>
            </a:r>
          </a:p>
          <a:p>
            <a:r>
              <a:rPr lang="en-US" sz="1100" dirty="0">
                <a:latin typeface="Calibri" panose="020F0502020204030204" pitchFamily="34" charset="0"/>
              </a:rPr>
              <a:t>As a result, we stood up </a:t>
            </a:r>
            <a:r>
              <a:rPr lang="en-US" sz="1100" b="1" dirty="0">
                <a:latin typeface="Calibri" panose="020F0502020204030204" pitchFamily="34" charset="0"/>
              </a:rPr>
              <a:t>9 Lines of Effort</a:t>
            </a:r>
            <a:r>
              <a:rPr lang="en-US" sz="1100" dirty="0">
                <a:latin typeface="Calibri" panose="020F0502020204030204" pitchFamily="34" charset="0"/>
              </a:rPr>
              <a:t> to help us </a:t>
            </a:r>
            <a:r>
              <a:rPr lang="en-US" sz="1100" b="1" dirty="0">
                <a:latin typeface="Calibri" panose="020F0502020204030204" pitchFamily="34" charset="0"/>
              </a:rPr>
              <a:t>eliminate stovepipes</a:t>
            </a:r>
            <a:r>
              <a:rPr lang="en-US" sz="1100" dirty="0">
                <a:latin typeface="Calibri" panose="020F0502020204030204" pitchFamily="34" charset="0"/>
              </a:rPr>
              <a:t>, </a:t>
            </a:r>
            <a:r>
              <a:rPr lang="en-US" sz="1100" b="1" dirty="0">
                <a:latin typeface="Calibri" panose="020F0502020204030204" pitchFamily="34" charset="0"/>
              </a:rPr>
              <a:t>apply the many lessons</a:t>
            </a:r>
            <a:r>
              <a:rPr lang="en-US" sz="1100" dirty="0">
                <a:latin typeface="Calibri" panose="020F0502020204030204" pitchFamily="34" charset="0"/>
              </a:rPr>
              <a:t> that the domain has been learning for many years, </a:t>
            </a:r>
            <a:r>
              <a:rPr lang="en-US" sz="1100" b="1" dirty="0">
                <a:latin typeface="Calibri" panose="020F0502020204030204" pitchFamily="34" charset="0"/>
              </a:rPr>
              <a:t>standardize our processes</a:t>
            </a:r>
            <a:r>
              <a:rPr lang="en-US" sz="1100" dirty="0">
                <a:latin typeface="Calibri" panose="020F0502020204030204" pitchFamily="34" charset="0"/>
              </a:rPr>
              <a:t>, and </a:t>
            </a:r>
            <a:r>
              <a:rPr lang="en-US" sz="1100" b="1" dirty="0">
                <a:latin typeface="Calibri" panose="020F0502020204030204" pitchFamily="34" charset="0"/>
              </a:rPr>
              <a:t>communicate a new way</a:t>
            </a:r>
            <a:r>
              <a:rPr lang="en-US" sz="1100" dirty="0">
                <a:latin typeface="Calibri" panose="020F0502020204030204" pitchFamily="34" charset="0"/>
              </a:rPr>
              <a:t> of doing business across the PEO and with our stakeholders. </a:t>
            </a:r>
          </a:p>
          <a:p>
            <a:r>
              <a:rPr lang="en-US" sz="1100" dirty="0">
                <a:latin typeface="Calibri" panose="020F0502020204030204" pitchFamily="34" charset="0"/>
              </a:rPr>
              <a:t>So we took each of these 9 </a:t>
            </a:r>
            <a:r>
              <a:rPr lang="en-US" sz="1100" dirty="0" err="1">
                <a:latin typeface="Calibri" panose="020F0502020204030204" pitchFamily="34" charset="0"/>
              </a:rPr>
              <a:t>LoEs</a:t>
            </a:r>
            <a:r>
              <a:rPr lang="en-US" sz="1100" dirty="0">
                <a:latin typeface="Calibri" panose="020F0502020204030204" pitchFamily="34" charset="0"/>
              </a:rPr>
              <a:t> and </a:t>
            </a:r>
            <a:r>
              <a:rPr lang="en-US" sz="1100" b="1" dirty="0">
                <a:latin typeface="Calibri" panose="020F0502020204030204" pitchFamily="34" charset="0"/>
              </a:rPr>
              <a:t>started aligning the people, tools, and processes</a:t>
            </a:r>
            <a:r>
              <a:rPr lang="en-US" sz="1100" dirty="0">
                <a:latin typeface="Calibri" panose="020F0502020204030204" pitchFamily="34" charset="0"/>
              </a:rPr>
              <a:t> associated with these so that we could </a:t>
            </a:r>
            <a:r>
              <a:rPr lang="en-US" sz="1100" b="1" dirty="0">
                <a:latin typeface="Calibri" panose="020F0502020204030204" pitchFamily="34" charset="0"/>
              </a:rPr>
              <a:t>move into executing MOSA</a:t>
            </a:r>
            <a:r>
              <a:rPr lang="en-US" sz="1100" dirty="0">
                <a:latin typeface="Calibri" panose="020F0502020204030204" pitchFamily="34" charset="0"/>
              </a:rPr>
              <a:t> and </a:t>
            </a:r>
            <a:r>
              <a:rPr lang="en-US" sz="1100" b="1" dirty="0">
                <a:latin typeface="Calibri" panose="020F0502020204030204" pitchFamily="34" charset="0"/>
              </a:rPr>
              <a:t>progress toward a future state</a:t>
            </a:r>
            <a:r>
              <a:rPr lang="en-US" sz="1100" dirty="0">
                <a:latin typeface="Calibri" panose="020F0502020204030204" pitchFamily="34" charset="0"/>
              </a:rPr>
              <a:t> where our fleet is much more integrated, aligned and synchronize and </a:t>
            </a:r>
            <a:r>
              <a:rPr lang="en-US" sz="1100" b="1" u="sng" dirty="0">
                <a:latin typeface="Calibri" panose="020F0502020204030204" pitchFamily="34" charset="0"/>
              </a:rPr>
              <a:t>to enable us to be better positioned as an enterprise to be ready to catch modernization efforts and not have to shelf them for decades</a:t>
            </a:r>
            <a:r>
              <a:rPr lang="en-US" sz="1100" dirty="0">
                <a:latin typeface="Calibri" panose="020F0502020204030204" pitchFamily="34" charset="0"/>
              </a:rPr>
              <a:t>.   </a:t>
            </a:r>
          </a:p>
          <a:p>
            <a:pPr lvl="0"/>
            <a:endParaRPr lang="en-US" dirty="0">
              <a:latin typeface=" Arial"/>
            </a:endParaRPr>
          </a:p>
        </p:txBody>
      </p:sp>
      <p:sp>
        <p:nvSpPr>
          <p:cNvPr id="4" name="Slide Number Placeholder 3"/>
          <p:cNvSpPr>
            <a:spLocks noGrp="1"/>
          </p:cNvSpPr>
          <p:nvPr>
            <p:ph type="sldNum" sz="quarter" idx="10"/>
          </p:nvPr>
        </p:nvSpPr>
        <p:spPr/>
        <p:txBody>
          <a:bodyPr/>
          <a:lstStyle/>
          <a:p>
            <a:fld id="{B162BA3F-21D0-41A7-84FC-A7B31567BA3C}" type="slidenum">
              <a:rPr lang="en-US" smtClean="0">
                <a:solidFill>
                  <a:prstClr val="black"/>
                </a:solidFill>
              </a:rPr>
              <a:pPr/>
              <a:t>3</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Tree>
    <p:extLst>
      <p:ext uri="{BB962C8B-B14F-4D97-AF65-F5344CB8AC3E}">
        <p14:creationId xmlns:p14="http://schemas.microsoft.com/office/powerpoint/2010/main" val="1530386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 Technical Standard is started, the boundary lines of scope for that standard must be drawn clearly.  In many cases, these standards overlap.  That does not mean that because an overlap exists that the standards will naturally be interoperable.  Consider the example of Imperial and Metric wrenches, where the overlap area is clear but the standards are not interchangeable. The more complex the standard, the lower the likelihood that random overlaps will result in natural points of interoperability.  That requires coordination between the various standards bodies and the adopters to ensure that cases where multiple standards are needed for a single system or interoperable system of systems that the alignment efforts are well orchestrated. This Enterprise level guidance requires effort and input from portfolio and program managers as well as suppliers, integrators, and designers.  This is highly relevant to our desired CMOA end-state as we must carefully focus our efforts to maximize our efficiency in the overlaps so that we can focus our unique efforts on our domain-specific applications and properly benefit from the common patterns in the shared-spaces.</a:t>
            </a:r>
          </a:p>
        </p:txBody>
      </p:sp>
      <p:sp>
        <p:nvSpPr>
          <p:cNvPr id="4" name="Slide Number Placeholder 3"/>
          <p:cNvSpPr>
            <a:spLocks noGrp="1"/>
          </p:cNvSpPr>
          <p:nvPr>
            <p:ph type="sldNum" sz="quarter" idx="5"/>
          </p:nvPr>
        </p:nvSpPr>
        <p:spPr/>
        <p:txBody>
          <a:bodyPr/>
          <a:lstStyle/>
          <a:p>
            <a:fld id="{31D6D28F-470D-4F22-A699-7C5D44734D22}" type="slidenum">
              <a:rPr lang="en-US" smtClean="0"/>
              <a:t>6</a:t>
            </a:fld>
            <a:endParaRPr lang="en-US"/>
          </a:p>
        </p:txBody>
      </p:sp>
    </p:spTree>
    <p:extLst>
      <p:ext uri="{BB962C8B-B14F-4D97-AF65-F5344CB8AC3E}">
        <p14:creationId xmlns:p14="http://schemas.microsoft.com/office/powerpoint/2010/main" val="1013629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Army Open Systems Demo page: </a:t>
            </a:r>
            <a:r>
              <a:rPr lang="en-US" dirty="0">
                <a:hlinkClick r:id="rId3"/>
              </a:rPr>
              <a:t>PEO Aviation's Modular Open Systems Demonstration | Article | The United States Army</a:t>
            </a:r>
            <a:endParaRPr lang="en-US" dirty="0"/>
          </a:p>
          <a:p>
            <a:r>
              <a:rPr lang="en-US" dirty="0"/>
              <a:t>Link to FACE</a:t>
            </a:r>
            <a:r>
              <a:rPr lang="en-US" baseline="0" dirty="0"/>
              <a:t> TIM papers and presentations: </a:t>
            </a:r>
            <a:r>
              <a:rPr lang="en-US" dirty="0">
                <a:hlinkClick r:id="rId4"/>
              </a:rPr>
              <a:t>Technical Interchange Meeting (TIM) Papers | The Open Group Website</a:t>
            </a:r>
            <a:endParaRPr lang="en-US" dirty="0"/>
          </a:p>
        </p:txBody>
      </p:sp>
      <p:sp>
        <p:nvSpPr>
          <p:cNvPr id="4" name="Slide Number Placeholder 3"/>
          <p:cNvSpPr>
            <a:spLocks noGrp="1"/>
          </p:cNvSpPr>
          <p:nvPr>
            <p:ph type="sldNum" sz="quarter" idx="10"/>
          </p:nvPr>
        </p:nvSpPr>
        <p:spPr/>
        <p:txBody>
          <a:bodyPr/>
          <a:lstStyle/>
          <a:p>
            <a:fld id="{9B3ECFD1-5249-4C5D-97AB-0A2AB58D77BD}" type="slidenum">
              <a:rPr lang="en-US" smtClean="0"/>
              <a:t>7</a:t>
            </a:fld>
            <a:endParaRPr lang="en-US"/>
          </a:p>
        </p:txBody>
      </p:sp>
    </p:spTree>
    <p:extLst>
      <p:ext uri="{BB962C8B-B14F-4D97-AF65-F5344CB8AC3E}">
        <p14:creationId xmlns:p14="http://schemas.microsoft.com/office/powerpoint/2010/main" val="3772111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FACE Technical Standard was created through a collaboration between the Government, both Army and Navy, and Industry partners to focus on the development of a future-oriented software design pattern for complex real-time safety critical applications specific to the domain of avionics.  The current ecosystem is vibrant, with several hundred individual members from wide variety of industry participating companies and representatives from every service.  New organizations are added all the time to this ecosystem, including new additions from the space community.  The FACE Technical Standard is focused on segmenting the software portion of the avionics using an anonymous “publication and subscribe” architectural design pattern.  This means that the source of data is unaware of the data consumer, to enforce loose coupling, and that the contents of that data are well documented by the enforcement of data architecture requirements, to ensure high alignment.  Applications that then subscribe to data can be developed independently of the various producers, allowing each vendor to specialize in their specific area of expertise.</a:t>
            </a:r>
          </a:p>
          <a:p>
            <a:r>
              <a:rPr lang="en-US" dirty="0"/>
              <a:t>Early on in the development of the FACE Technical Standard, the PEO Aviation community realized the challenges with onboarding new members to this unique subject area.  As a result, the involvement and leadership of PEO Aviation staff have helped shape the development towards demonstration and publication.  This created a path for peer-reviewed technical papers and live integration demos that were strongly participated in by large and small businesses across every segment of the ecosystem.  The Technical Interchange Meetings (TIM) continued even virtually throughout the COVID-19 quarantine period, though the Expo demonstrations have slowed due to the value of in-person participation.</a:t>
            </a:r>
          </a:p>
          <a:p>
            <a:r>
              <a:rPr lang="en-US" dirty="0"/>
              <a:t>One very specific valuable addition from PEO Aviation to the FACE Ecosystem was the development and public release of a sample FACE application stack called BALSA: The Basic Avionics Lightweight Source Archetype. This was created initially as a “Code Challenge” to ensure that college students would have a “Hello World” example to use in onboarding new staff.  The code was quickly adopted by the Consortium for use in reference examples and has since been furthered by tool vendors for use in their FACE-aligned tooling to create a common reference example to further aid in adoption.</a:t>
            </a:r>
          </a:p>
          <a:p>
            <a:r>
              <a:rPr lang="en-US" dirty="0"/>
              <a:t>The FACE Technical Standard is accompanied by not only the peer-reviewed papers but importantly by a managed guidance for Business, Integrators, and Contracting and Conformance.  There are independent Verification Authorities (both government and commercial) as well as a formal Conformance program.  It is important to note that Verification is a technical activity, while formal Conformance Certification is a business decision.  Businesses are not required to publish their components to the public repository and many choose to delay public announcements in anticipation of government RFPs.  Also, while alignment is of significant value, the formal Conformance business decision may not be elected by vendors or the government until an actual reuse case demonstrates the need; this can be shown in the more than 40 FACE-aligned components from the UH-60V program and the more than 5 components from the Mission Systems Architecture Demonstration (MSAD) for Future Vertical Lift S&amp;T.  The slide above also indicates a number of recent updates that indicate the health of the FACE Consortium, technical contributions from industry and government participation, and adoption across the board.</a:t>
            </a:r>
          </a:p>
        </p:txBody>
      </p:sp>
      <p:sp>
        <p:nvSpPr>
          <p:cNvPr id="4" name="Slide Number Placeholder 3"/>
          <p:cNvSpPr>
            <a:spLocks noGrp="1"/>
          </p:cNvSpPr>
          <p:nvPr>
            <p:ph type="sldNum" sz="quarter" idx="5"/>
          </p:nvPr>
        </p:nvSpPr>
        <p:spPr/>
        <p:txBody>
          <a:bodyPr/>
          <a:lstStyle/>
          <a:p>
            <a:fld id="{31D6D28F-470D-4F22-A699-7C5D44734D22}" type="slidenum">
              <a:rPr lang="en-US" smtClean="0"/>
              <a:t>10</a:t>
            </a:fld>
            <a:endParaRPr lang="en-US"/>
          </a:p>
        </p:txBody>
      </p:sp>
    </p:spTree>
    <p:extLst>
      <p:ext uri="{BB962C8B-B14F-4D97-AF65-F5344CB8AC3E}">
        <p14:creationId xmlns:p14="http://schemas.microsoft.com/office/powerpoint/2010/main" val="372428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example of this alignment was the creation of the new Sensors Open Systems Architecture (SOSA) Consortium.  This grew out of the FACE Consortium because of the need for Hardware (HW) and Software (SW) convergence issues unique to the application of sensor technologies.  Because of this, the SOSA standard has the ambitious objective of aligning numerous standards to create an ecosystem where the many vendors, integrators, and program offices that need to come together to create a reusable sensor across many platforms (ground, air, and space), will need to cross the domain already covered by existing standards.  This is of interest with respect to our CMOA objectives.  Version 1 focus is on rules and infrastructure.  Specifics of mission operations will not be defined until Ver 2.x.  Potential for a natural break-point on High Level objectives (including qualities and standards alignment) with subsystem deep technical standards (e.g. System-of-systems with Sensor subsystem tech standard edition now, weapons or ASE effectors as alternative subsystems).  ASE use of SOSA is presently very limited, due to unique concerns, it is both sensor + effector in fast automated decision cycle.  Single control system for moving from listening to countermeasures (e.g. jamming or flare dispenser).  Multi-purpose small systems (ALE, etc.) currently beyond “sensor” scope; USAF sees ALE chassis size issues as highly synergistic (e.g. launch tube size, etc.), could apply to Army UAS / ALE efforts. </a:t>
            </a:r>
          </a:p>
        </p:txBody>
      </p:sp>
      <p:sp>
        <p:nvSpPr>
          <p:cNvPr id="4" name="Slide Number Placeholder 3"/>
          <p:cNvSpPr>
            <a:spLocks noGrp="1"/>
          </p:cNvSpPr>
          <p:nvPr>
            <p:ph type="sldNum" sz="quarter" idx="5"/>
          </p:nvPr>
        </p:nvSpPr>
        <p:spPr/>
        <p:txBody>
          <a:bodyPr/>
          <a:lstStyle/>
          <a:p>
            <a:fld id="{31D6D28F-470D-4F22-A699-7C5D44734D22}" type="slidenum">
              <a:rPr lang="en-US" smtClean="0"/>
              <a:t>11</a:t>
            </a:fld>
            <a:endParaRPr lang="en-US"/>
          </a:p>
        </p:txBody>
      </p:sp>
    </p:spTree>
    <p:extLst>
      <p:ext uri="{BB962C8B-B14F-4D97-AF65-F5344CB8AC3E}">
        <p14:creationId xmlns:p14="http://schemas.microsoft.com/office/powerpoint/2010/main" val="1067866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Functional decomposition is also critical and very often not within the scope of the various Technical Standards.  Technical Standards focus on the interface (consider USB) rather than the end-use application (consider a speakerphone, hard drive, or other end-item tech that uses the USB interface).  To get to actual commonality, the functions performed in common must be composed together.  In order to accomplish this in the Vertical Lift space, the Army coordinated with another consortium that represents the specific contracting aspects (using an OTA structure) called the Vertical Lift Consortium (VLC).  This task allowed for the definition of an Air Vehicle to Mission Systems Architecture (MSA) boundary and decomposition of the specific functions for use in the FVL specification.</a:t>
            </a:r>
          </a:p>
        </p:txBody>
      </p:sp>
      <p:sp>
        <p:nvSpPr>
          <p:cNvPr id="4" name="Slide Number Placeholder 3"/>
          <p:cNvSpPr>
            <a:spLocks noGrp="1"/>
          </p:cNvSpPr>
          <p:nvPr>
            <p:ph type="sldNum" sz="quarter" idx="5"/>
          </p:nvPr>
        </p:nvSpPr>
        <p:spPr/>
        <p:txBody>
          <a:bodyPr/>
          <a:lstStyle/>
          <a:p>
            <a:fld id="{31D6D28F-470D-4F22-A699-7C5D44734D22}" type="slidenum">
              <a:rPr lang="en-US" smtClean="0"/>
              <a:t>12</a:t>
            </a:fld>
            <a:endParaRPr lang="en-US"/>
          </a:p>
        </p:txBody>
      </p:sp>
    </p:spTree>
    <p:extLst>
      <p:ext uri="{BB962C8B-B14F-4D97-AF65-F5344CB8AC3E}">
        <p14:creationId xmlns:p14="http://schemas.microsoft.com/office/powerpoint/2010/main" val="1465090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gif"/><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11291843" y="6622991"/>
            <a:ext cx="900157" cy="227380"/>
          </a:xfrm>
          <a:prstGeom prst="rect">
            <a:avLst/>
          </a:prstGeom>
        </p:spPr>
        <p:txBody>
          <a:bodyPr vert="horz" lIns="91440" tIns="45720" rIns="91440" bIns="45720" rtlCol="0" anchor="ctr"/>
          <a:lstStyle>
            <a:lvl1pPr algn="r">
              <a:defRPr sz="1000" b="1">
                <a:solidFill>
                  <a:schemeClr val="tx1"/>
                </a:solidFill>
                <a:latin typeface="Arial" panose="020B0604020202020204" pitchFamily="34" charset="0"/>
                <a:cs typeface="Arial" panose="020B0604020202020204" pitchFamily="34" charset="0"/>
              </a:defRPr>
            </a:lvl1pPr>
          </a:lstStyle>
          <a:p>
            <a:fld id="{D0EE064D-516F-4018-88E2-AA55DAC2ABA6}" type="slidenum">
              <a:rPr lang="en-US" smtClean="0">
                <a:solidFill>
                  <a:prstClr val="black"/>
                </a:solidFill>
              </a:rPr>
              <a:pPr/>
              <a:t>‹#›</a:t>
            </a:fld>
            <a:endParaRPr lang="en-US" dirty="0">
              <a:solidFill>
                <a:prstClr val="black"/>
              </a:solidFill>
            </a:endParaRPr>
          </a:p>
        </p:txBody>
      </p:sp>
      <p:sp>
        <p:nvSpPr>
          <p:cNvPr id="6" name="Title Placeholder 1"/>
          <p:cNvSpPr>
            <a:spLocks noGrp="1"/>
          </p:cNvSpPr>
          <p:nvPr>
            <p:ph type="title" hasCustomPrompt="1"/>
          </p:nvPr>
        </p:nvSpPr>
        <p:spPr>
          <a:xfrm>
            <a:off x="0" y="986307"/>
            <a:ext cx="12192000" cy="274320"/>
          </a:xfrm>
          <a:prstGeom prst="rect">
            <a:avLst/>
          </a:prstGeom>
        </p:spPr>
        <p:txBody>
          <a:bodyPr vert="horz" lIns="91440" tIns="45720" rIns="91440" bIns="45720" rtlCol="0" anchor="ctr">
            <a:noAutofit/>
          </a:bodyPr>
          <a:lstStyle>
            <a:lvl1pPr>
              <a:defRPr baseline="0"/>
            </a:lvl1pPr>
          </a:lstStyle>
          <a:p>
            <a:pPr lvl="0"/>
            <a:r>
              <a:rPr lang="en-US" dirty="0"/>
              <a:t>Eras Medium ITC 24 Point Bold</a:t>
            </a:r>
          </a:p>
        </p:txBody>
      </p:sp>
      <p:sp>
        <p:nvSpPr>
          <p:cNvPr id="19" name="Content Placeholder 2"/>
          <p:cNvSpPr>
            <a:spLocks noGrp="1"/>
          </p:cNvSpPr>
          <p:nvPr>
            <p:ph idx="1" hasCustomPrompt="1"/>
          </p:nvPr>
        </p:nvSpPr>
        <p:spPr>
          <a:xfrm>
            <a:off x="493776" y="1434377"/>
            <a:ext cx="11204448" cy="5064238"/>
          </a:xfrm>
        </p:spPr>
        <p:txBody>
          <a:bodyPr>
            <a:noAutofit/>
          </a:bodyPr>
          <a:lstStyle>
            <a:lvl1pPr marL="228600" indent="-228600">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574675" indent="-342900">
              <a:defRPr lang="en-US" sz="2000" b="0" kern="1200" dirty="0" smtClean="0">
                <a:solidFill>
                  <a:schemeClr val="tx1"/>
                </a:solidFill>
                <a:latin typeface="Arial" panose="020B0604020202020204" pitchFamily="34" charset="0"/>
                <a:ea typeface="+mn-ea"/>
                <a:cs typeface="Arial" panose="020B0604020202020204" pitchFamily="34" charset="0"/>
              </a:defRPr>
            </a:lvl2pPr>
            <a:lvl3pPr marL="800100" indent="-342900">
              <a:defRPr lang="en-US" sz="1800" b="0" kern="1200" dirty="0" smtClean="0">
                <a:solidFill>
                  <a:schemeClr val="tx1"/>
                </a:solidFill>
                <a:latin typeface="Arial" panose="020B0604020202020204" pitchFamily="34" charset="0"/>
                <a:ea typeface="+mn-ea"/>
                <a:cs typeface="Arial" panose="020B0604020202020204" pitchFamily="34" charset="0"/>
              </a:defRPr>
            </a:lvl3pPr>
            <a:lvl4pPr>
              <a:defRPr/>
            </a:lvl4pPr>
          </a:lstStyle>
          <a:p>
            <a:pPr marL="169863" lvl="0" indent="-169863" algn="l" defTabSz="914400" rtl="0" eaLnBrk="1" latinLnBrk="0" hangingPunct="1">
              <a:lnSpc>
                <a:spcPct val="90000"/>
              </a:lnSpc>
              <a:spcBef>
                <a:spcPts val="1000"/>
              </a:spcBef>
              <a:buFont typeface="Arial" panose="020B0604020202020204" pitchFamily="34" charset="0"/>
              <a:buChar char="•"/>
            </a:pPr>
            <a:r>
              <a:rPr lang="en-US" dirty="0"/>
              <a:t>Click to edit Master text styles</a:t>
            </a:r>
          </a:p>
          <a:p>
            <a:pPr marL="457200" lvl="1" indent="-225425" algn="l" defTabSz="914400" rtl="0" eaLnBrk="1" latinLnBrk="0" hangingPunct="1">
              <a:lnSpc>
                <a:spcPct val="90000"/>
              </a:lnSpc>
              <a:spcBef>
                <a:spcPts val="500"/>
              </a:spcBef>
              <a:buFont typeface="Arial" panose="020B0604020202020204" pitchFamily="34" charset="0"/>
              <a:buChar char="–"/>
            </a:pPr>
            <a:r>
              <a:rPr lang="en-US" dirty="0"/>
              <a:t>Second level</a:t>
            </a:r>
          </a:p>
          <a:p>
            <a:pPr marL="457200" lvl="1" indent="-225425" algn="l" defTabSz="914400" rtl="0" eaLnBrk="1" latinLnBrk="0" hangingPunct="1">
              <a:lnSpc>
                <a:spcPct val="90000"/>
              </a:lnSpc>
              <a:spcBef>
                <a:spcPts val="500"/>
              </a:spcBef>
              <a:buFont typeface="Arial" panose="020B0604020202020204" pitchFamily="34" charset="0"/>
              <a:buChar char="–"/>
            </a:pPr>
            <a:endParaRPr lang="en-US" dirty="0"/>
          </a:p>
          <a:p>
            <a:pPr marL="627063" lvl="2" indent="-169863" algn="l" defTabSz="914400" rtl="0" eaLnBrk="1" latinLnBrk="0" hangingPunct="1">
              <a:lnSpc>
                <a:spcPct val="90000"/>
              </a:lnSpc>
              <a:spcBef>
                <a:spcPts val="500"/>
              </a:spcBef>
              <a:buSzPct val="80000"/>
              <a:buFont typeface="Courier New" panose="02070309020205020404" pitchFamily="49" charset="0"/>
              <a:buChar char="o"/>
            </a:pPr>
            <a:r>
              <a:rPr lang="en-US" dirty="0"/>
              <a:t>Third level</a:t>
            </a:r>
          </a:p>
          <a:p>
            <a:pPr marL="627063" lvl="2" indent="-169863" algn="l" defTabSz="914400" rtl="0" eaLnBrk="1" latinLnBrk="0" hangingPunct="1">
              <a:lnSpc>
                <a:spcPct val="90000"/>
              </a:lnSpc>
              <a:spcBef>
                <a:spcPts val="500"/>
              </a:spcBef>
              <a:buSzPct val="80000"/>
              <a:buFont typeface="Courier New" panose="02070309020205020404" pitchFamily="49" charset="0"/>
              <a:buChar char="o"/>
            </a:pPr>
            <a:endParaRPr lang="en-US" dirty="0"/>
          </a:p>
          <a:p>
            <a:pPr lvl="3"/>
            <a:r>
              <a:rPr lang="en-US" dirty="0"/>
              <a:t>Fourth level</a:t>
            </a:r>
          </a:p>
          <a:p>
            <a:pPr lvl="3"/>
            <a:endParaRPr lang="en-US" dirty="0"/>
          </a:p>
        </p:txBody>
      </p:sp>
    </p:spTree>
    <p:extLst>
      <p:ext uri="{BB962C8B-B14F-4D97-AF65-F5344CB8AC3E}">
        <p14:creationId xmlns:p14="http://schemas.microsoft.com/office/powerpoint/2010/main" val="1235540138"/>
      </p:ext>
    </p:extLst>
  </p:cSld>
  <p:clrMapOvr>
    <a:masterClrMapping/>
  </p:clrMapOvr>
  <mc:AlternateContent xmlns:mc="http://schemas.openxmlformats.org/markup-compatibility/2006" xmlns:p14="http://schemas.microsoft.com/office/powerpoint/2010/main">
    <mc:Choice Requires="p14">
      <p:transition spd="med" p14:dur="740">
        <p14:prism isInverted="1"/>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rgbClr val="F4EFD4"/>
        </a:solidFill>
        <a:effectLst/>
      </p:bgPr>
    </p:bg>
    <p:spTree>
      <p:nvGrpSpPr>
        <p:cNvPr id="1" name=""/>
        <p:cNvGrpSpPr/>
        <p:nvPr/>
      </p:nvGrpSpPr>
      <p:grpSpPr>
        <a:xfrm>
          <a:off x="0" y="0"/>
          <a:ext cx="0" cy="0"/>
          <a:chOff x="0" y="0"/>
          <a:chExt cx="0" cy="0"/>
        </a:xfrm>
      </p:grpSpPr>
      <p:grpSp>
        <p:nvGrpSpPr>
          <p:cNvPr id="27" name="Group 26"/>
          <p:cNvGrpSpPr/>
          <p:nvPr userDrawn="1"/>
        </p:nvGrpSpPr>
        <p:grpSpPr>
          <a:xfrm>
            <a:off x="-5080" y="-37578"/>
            <a:ext cx="2810911" cy="6895578"/>
            <a:chOff x="-3810" y="0"/>
            <a:chExt cx="2083819" cy="6858000"/>
          </a:xfrm>
        </p:grpSpPr>
        <p:sp>
          <p:nvSpPr>
            <p:cNvPr id="28" name="Rectangle 27"/>
            <p:cNvSpPr/>
            <p:nvPr userDrawn="1"/>
          </p:nvSpPr>
          <p:spPr>
            <a:xfrm>
              <a:off x="0" y="0"/>
              <a:ext cx="2080009" cy="685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9" name="Picture 2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810" y="37037"/>
              <a:ext cx="2080260" cy="2026336"/>
            </a:xfrm>
            <a:prstGeom prst="rect">
              <a:avLst/>
            </a:prstGeom>
          </p:spPr>
        </p:pic>
        <p:pic>
          <p:nvPicPr>
            <p:cNvPr id="30" name="Picture 29"/>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810" y="2065020"/>
              <a:ext cx="2080260" cy="1913273"/>
            </a:xfrm>
            <a:prstGeom prst="rect">
              <a:avLst/>
            </a:prstGeom>
          </p:spPr>
        </p:pic>
        <p:pic>
          <p:nvPicPr>
            <p:cNvPr id="33" name="Picture 32"/>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3977640"/>
              <a:ext cx="2076450" cy="1898033"/>
            </a:xfrm>
            <a:prstGeom prst="rect">
              <a:avLst/>
            </a:prstGeom>
          </p:spPr>
        </p:pic>
        <p:pic>
          <p:nvPicPr>
            <p:cNvPr id="34" name="Picture 33"/>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0" y="5875019"/>
              <a:ext cx="2076450" cy="982981"/>
            </a:xfrm>
            <a:prstGeom prst="rect">
              <a:avLst/>
            </a:prstGeom>
          </p:spPr>
        </p:pic>
        <p:pic>
          <p:nvPicPr>
            <p:cNvPr id="39" name="PEO Aviation" descr="PEO_Logo 5x5 600.gif"/>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944832" y="431900"/>
              <a:ext cx="872034" cy="1131822"/>
            </a:xfrm>
            <a:prstGeom prst="rect">
              <a:avLst/>
            </a:prstGeom>
            <a:ln w="12700">
              <a:noFill/>
            </a:ln>
            <a:effectLst>
              <a:outerShdw blurRad="38100" dist="38100" dir="6000000" algn="ctr" rotWithShape="0">
                <a:srgbClr val="000000">
                  <a:alpha val="37000"/>
                </a:srgbClr>
              </a:outerShdw>
            </a:effectLst>
          </p:spPr>
        </p:pic>
      </p:grpSp>
      <p:pic>
        <p:nvPicPr>
          <p:cNvPr id="2" name="Picture 1"/>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20112" y="2000017"/>
            <a:ext cx="10295433" cy="3114584"/>
          </a:xfrm>
          <a:prstGeom prst="rect">
            <a:avLst/>
          </a:prstGeom>
          <a:ln w="19050">
            <a:solidFill>
              <a:srgbClr val="FFC000"/>
            </a:solidFill>
          </a:ln>
          <a:effectLst>
            <a:outerShdw blurRad="50800" dist="101600" dir="5400000" algn="ctr" rotWithShape="0">
              <a:srgbClr val="000000">
                <a:alpha val="43137"/>
              </a:srgbClr>
            </a:outerShdw>
          </a:effectLst>
        </p:spPr>
      </p:pic>
      <p:sp>
        <p:nvSpPr>
          <p:cNvPr id="31" name="Text Placeholder 30"/>
          <p:cNvSpPr>
            <a:spLocks noGrp="1"/>
          </p:cNvSpPr>
          <p:nvPr>
            <p:ph type="body" sz="quarter" idx="13" hasCustomPrompt="1"/>
          </p:nvPr>
        </p:nvSpPr>
        <p:spPr>
          <a:xfrm>
            <a:off x="3008063" y="253116"/>
            <a:ext cx="6961632" cy="329184"/>
          </a:xfrm>
          <a:ln>
            <a:noFill/>
          </a:ln>
        </p:spPr>
        <p:txBody>
          <a:bodyPr anchor="ctr" anchorCtr="0">
            <a:noAutofit/>
          </a:bodyPr>
          <a:lstStyle>
            <a:lvl1pPr marL="0" indent="0" algn="l">
              <a:lnSpc>
                <a:spcPts val="3900"/>
              </a:lnSpc>
              <a:spcBef>
                <a:spcPct val="0"/>
              </a:spcBef>
              <a:buNone/>
              <a:defRPr lang="en-US" sz="1600" b="1" i="0" spc="0" baseline="0" dirty="0" smtClean="0">
                <a:solidFill>
                  <a:schemeClr val="accent4">
                    <a:lumMod val="50000"/>
                  </a:schemeClr>
                </a:solidFill>
                <a:effectLst/>
                <a:latin typeface="Eras Medium ITC" panose="020B0602030504020804" pitchFamily="34" charset="0"/>
                <a:ea typeface="Verdana" panose="020B0604030504040204" pitchFamily="34" charset="0"/>
                <a:cs typeface="Arial" panose="020B0604020202020204" pitchFamily="34" charset="0"/>
              </a:defRPr>
            </a:lvl1pPr>
            <a:lvl2pPr marL="114300" indent="0">
              <a:buNone/>
              <a:defRPr lang="en-US" sz="1800" dirty="0" smtClean="0">
                <a:latin typeface="+mn-lt"/>
                <a:cs typeface="+mn-cs"/>
              </a:defRPr>
            </a:lvl2pPr>
            <a:lvl3pPr marL="571500" indent="0">
              <a:buNone/>
              <a:defRPr lang="en-US" dirty="0" smtClean="0">
                <a:latin typeface="+mn-lt"/>
                <a:cs typeface="+mn-cs"/>
              </a:defRPr>
            </a:lvl3pPr>
            <a:lvl4pPr marL="1198562" indent="0">
              <a:buNone/>
              <a:defRPr lang="en-US" dirty="0" smtClean="0"/>
            </a:lvl4pPr>
            <a:lvl5pPr marL="1600200" indent="0">
              <a:buNone/>
              <a:defRPr lang="en-US" dirty="0"/>
            </a:lvl5pPr>
          </a:lstStyle>
          <a:p>
            <a:pPr marL="0" lvl="0">
              <a:lnSpc>
                <a:spcPts val="3900"/>
              </a:lnSpc>
              <a:spcBef>
                <a:spcPct val="0"/>
              </a:spcBef>
            </a:pPr>
            <a:r>
              <a:rPr lang="en-US" dirty="0"/>
              <a:t>PEO Aviation Event Typed Up Here</a:t>
            </a:r>
          </a:p>
        </p:txBody>
      </p:sp>
      <p:sp>
        <p:nvSpPr>
          <p:cNvPr id="32" name="Title Placeholder 1"/>
          <p:cNvSpPr>
            <a:spLocks noGrp="1"/>
          </p:cNvSpPr>
          <p:nvPr>
            <p:ph type="title" hasCustomPrompt="1"/>
          </p:nvPr>
        </p:nvSpPr>
        <p:spPr>
          <a:xfrm>
            <a:off x="2954731" y="963971"/>
            <a:ext cx="8636052" cy="832866"/>
          </a:xfrm>
          <a:prstGeom prst="rect">
            <a:avLst/>
          </a:prstGeom>
        </p:spPr>
        <p:txBody>
          <a:bodyPr vert="horz" lIns="91440" tIns="45720" rIns="91440" bIns="45720" rtlCol="0" anchor="t">
            <a:noAutofit/>
          </a:bodyPr>
          <a:lstStyle>
            <a:lvl1pPr algn="l">
              <a:lnSpc>
                <a:spcPts val="2900"/>
              </a:lnSpc>
              <a:defRPr sz="3200" i="0" spc="0" baseline="0">
                <a:solidFill>
                  <a:schemeClr val="accent6">
                    <a:lumMod val="50000"/>
                  </a:schemeClr>
                </a:solidFill>
                <a:latin typeface="Eras Demi ITC" panose="020B0805030504020804" pitchFamily="34" charset="0"/>
              </a:defRPr>
            </a:lvl1pPr>
          </a:lstStyle>
          <a:p>
            <a:pPr lvl="0"/>
            <a:r>
              <a:rPr lang="en-US" dirty="0"/>
              <a:t>PEO Aviation Corporate Overview Template</a:t>
            </a:r>
          </a:p>
        </p:txBody>
      </p:sp>
      <p:pic>
        <p:nvPicPr>
          <p:cNvPr id="3" name="Picture 2"/>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53463" y="512651"/>
            <a:ext cx="741887" cy="990420"/>
          </a:xfrm>
          <a:prstGeom prst="rect">
            <a:avLst/>
          </a:prstGeom>
        </p:spPr>
      </p:pic>
    </p:spTree>
    <p:extLst>
      <p:ext uri="{BB962C8B-B14F-4D97-AF65-F5344CB8AC3E}">
        <p14:creationId xmlns:p14="http://schemas.microsoft.com/office/powerpoint/2010/main" val="929808881"/>
      </p:ext>
    </p:extLst>
  </p:cSld>
  <p:clrMapOvr>
    <a:masterClrMapping/>
  </p:clrMapOvr>
  <mc:AlternateContent xmlns:mc="http://schemas.openxmlformats.org/markup-compatibility/2006" xmlns:p14="http://schemas.microsoft.com/office/powerpoint/2010/main">
    <mc:Choice Requires="p14">
      <p:transition spd="med" p14:dur="740">
        <p14:prism isInverted="1"/>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D0EE064D-516F-4018-88E2-AA55DAC2ABA6}"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393631787"/>
      </p:ext>
    </p:extLst>
  </p:cSld>
  <p:clrMapOvr>
    <a:masterClrMapping/>
  </p:clrMapOvr>
  <mc:AlternateContent xmlns:mc="http://schemas.openxmlformats.org/markup-compatibility/2006" xmlns:p14="http://schemas.microsoft.com/office/powerpoint/2010/main">
    <mc:Choice Requires="p14">
      <p:transition spd="med" p14:dur="740">
        <p14:prism isInverted="1"/>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02330" y="3144968"/>
            <a:ext cx="5387658" cy="1154430"/>
          </a:xfrm>
          <a:solidFill>
            <a:schemeClr val="accent6">
              <a:lumMod val="50000"/>
            </a:schemeClr>
          </a:solidFill>
          <a:ln w="28575">
            <a:solidFill>
              <a:srgbClr val="FFC000"/>
            </a:solidFill>
          </a:ln>
          <a:effectLst>
            <a:outerShdw blurRad="50800" dist="38100" dir="5400000" algn="t" rotWithShape="0">
              <a:prstClr val="black">
                <a:alpha val="40000"/>
              </a:prstClr>
            </a:outerShdw>
          </a:effectLst>
        </p:spPr>
        <p:txBody>
          <a:bodyPr wrap="none" lIns="0" tIns="0" rIns="0" bIns="0" rtlCol="0" anchor="ctr">
            <a:noAutofit/>
          </a:bodyPr>
          <a:lstStyle>
            <a:lvl1pPr marL="0" indent="0" algn="ctr">
              <a:buNone/>
              <a:defRPr lang="en-US" sz="4000" smtClean="0">
                <a:solidFill>
                  <a:schemeClr val="bg1"/>
                </a:solidFill>
                <a:latin typeface="Eras Medium ITC" panose="020B0602030504020804" pitchFamily="34" charset="0"/>
                <a:cs typeface="+mn-cs"/>
              </a:defRPr>
            </a:lvl1pPr>
            <a:lvl2pPr algn="ctr">
              <a:defRPr lang="en-US" sz="1800" smtClean="0">
                <a:latin typeface="+mn-lt"/>
                <a:cs typeface="+mn-cs"/>
              </a:defRPr>
            </a:lvl2pPr>
            <a:lvl3pPr algn="ctr">
              <a:defRPr lang="en-US" smtClean="0">
                <a:latin typeface="+mn-lt"/>
                <a:cs typeface="+mn-cs"/>
              </a:defRPr>
            </a:lvl3pPr>
            <a:lvl4pPr algn="ctr">
              <a:defRPr lang="en-US" smtClean="0">
                <a:latin typeface="+mn-lt"/>
              </a:defRPr>
            </a:lvl4pPr>
            <a:lvl5pPr algn="ctr">
              <a:defRPr lang="en-US"/>
            </a:lvl5pPr>
          </a:lstStyle>
          <a:p>
            <a:pPr marL="0" lvl="0" algn="ctr"/>
            <a:r>
              <a:rPr lang="en-US"/>
              <a:t>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1694172"/>
      </p:ext>
    </p:extLst>
  </p:cSld>
  <p:clrMapOvr>
    <a:masterClrMapping/>
  </p:clrMapOvr>
  <mc:AlternateContent xmlns:mc="http://schemas.openxmlformats.org/markup-compatibility/2006" xmlns:p14="http://schemas.microsoft.com/office/powerpoint/2010/main">
    <mc:Choice Requires="p14">
      <p:transition spd="med" p14:dur="740">
        <p14:prism isInverted="1"/>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CC9A4">
            <a:alpha val="50000"/>
          </a:srgb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6964" y="1372498"/>
            <a:ext cx="11806291" cy="5064238"/>
          </a:xfrm>
          <a:prstGeom prst="rect">
            <a:avLst/>
          </a:prstGeom>
        </p:spPr>
        <p:txBody>
          <a:bodyPr vert="horz" lIns="91440" tIns="45720" rIns="91440" bIns="45720" rtlCol="0">
            <a:noAutofit/>
          </a:bodyPr>
          <a:lstStyle/>
          <a:p>
            <a:pPr marL="169863" lvl="0" indent="-169863" algn="l" defTabSz="914400" rtl="0" eaLnBrk="1" latinLnBrk="0" hangingPunct="1">
              <a:lnSpc>
                <a:spcPct val="90000"/>
              </a:lnSpc>
              <a:spcBef>
                <a:spcPts val="1000"/>
              </a:spcBef>
              <a:buFont typeface="Arial" panose="020B0604020202020204" pitchFamily="34" charset="0"/>
              <a:buChar char="•"/>
            </a:pPr>
            <a:r>
              <a:rPr lang="en-US" dirty="0"/>
              <a:t>Click to edit Master text styles</a:t>
            </a:r>
          </a:p>
          <a:p>
            <a:pPr marL="457200" lvl="1" indent="-225425" algn="l" defTabSz="914400" rtl="0" eaLnBrk="1" latinLnBrk="0" hangingPunct="1">
              <a:lnSpc>
                <a:spcPct val="90000"/>
              </a:lnSpc>
              <a:spcBef>
                <a:spcPts val="500"/>
              </a:spcBef>
              <a:buFont typeface="Arial" panose="020B0604020202020204" pitchFamily="34" charset="0"/>
              <a:buChar char="–"/>
            </a:pPr>
            <a:r>
              <a:rPr lang="en-US" dirty="0"/>
              <a:t>Second level</a:t>
            </a:r>
          </a:p>
          <a:p>
            <a:pPr marL="457200" lvl="1" indent="-225425" algn="l" defTabSz="914400" rtl="0" eaLnBrk="1" latinLnBrk="0" hangingPunct="1">
              <a:lnSpc>
                <a:spcPct val="90000"/>
              </a:lnSpc>
              <a:spcBef>
                <a:spcPts val="500"/>
              </a:spcBef>
              <a:buFont typeface="Arial" panose="020B0604020202020204" pitchFamily="34" charset="0"/>
              <a:buChar char="–"/>
            </a:pPr>
            <a:endParaRPr lang="en-US" dirty="0"/>
          </a:p>
          <a:p>
            <a:pPr marL="627063" lvl="2" indent="-169863" algn="l" defTabSz="914400" rtl="0" eaLnBrk="1" latinLnBrk="0" hangingPunct="1">
              <a:lnSpc>
                <a:spcPct val="90000"/>
              </a:lnSpc>
              <a:spcBef>
                <a:spcPts val="500"/>
              </a:spcBef>
              <a:buSzPct val="80000"/>
              <a:buFont typeface="Courier New" panose="02070309020205020404" pitchFamily="49" charset="0"/>
              <a:buChar char="o"/>
            </a:pPr>
            <a:r>
              <a:rPr lang="en-US" dirty="0"/>
              <a:t>Third level</a:t>
            </a:r>
          </a:p>
          <a:p>
            <a:pPr marL="627063" lvl="2" indent="-169863" algn="l" defTabSz="914400" rtl="0" eaLnBrk="1" latinLnBrk="0" hangingPunct="1">
              <a:lnSpc>
                <a:spcPct val="90000"/>
              </a:lnSpc>
              <a:spcBef>
                <a:spcPts val="500"/>
              </a:spcBef>
              <a:buSzPct val="80000"/>
              <a:buFont typeface="Courier New" panose="02070309020205020404" pitchFamily="49" charset="0"/>
              <a:buChar char="o"/>
            </a:pPr>
            <a:endParaRPr lang="en-US" dirty="0"/>
          </a:p>
          <a:p>
            <a:pPr lvl="3"/>
            <a:r>
              <a:rPr lang="en-US" dirty="0"/>
              <a:t>Fourth level</a:t>
            </a:r>
          </a:p>
          <a:p>
            <a:pPr lvl="3"/>
            <a:endParaRPr lang="en-US" dirty="0"/>
          </a:p>
          <a:p>
            <a:pPr lvl="3"/>
            <a:endParaRPr lang="en-US" dirty="0"/>
          </a:p>
        </p:txBody>
      </p:sp>
      <p:sp>
        <p:nvSpPr>
          <p:cNvPr id="52" name="Slide Number Placeholder 5"/>
          <p:cNvSpPr txBox="1">
            <a:spLocks/>
          </p:cNvSpPr>
          <p:nvPr userDrawn="1"/>
        </p:nvSpPr>
        <p:spPr>
          <a:xfrm>
            <a:off x="11291843" y="6622991"/>
            <a:ext cx="900157" cy="227380"/>
          </a:xfrm>
          <a:prstGeom prst="rect">
            <a:avLst/>
          </a:prstGeom>
        </p:spPr>
        <p:txBody>
          <a:bodyPr vert="horz" lIns="91440" tIns="45720" rIns="91440" bIns="45720" rtlCol="0" anchor="ctr"/>
          <a:lstStyle>
            <a:defPPr>
              <a:defRPr lang="en-US"/>
            </a:defPPr>
            <a:lvl1pPr marL="0" algn="r" defTabSz="914400" rtl="0" eaLnBrk="1" latinLnBrk="0" hangingPunct="1">
              <a:defRPr sz="1000" b="1"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0EE064D-516F-4018-88E2-AA55DAC2ABA6}" type="slidenum">
              <a:rPr kumimoji="0" lang="en-US" sz="1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 name="Rectangle 55"/>
          <p:cNvSpPr/>
          <p:nvPr userDrawn="1"/>
        </p:nvSpPr>
        <p:spPr>
          <a:xfrm>
            <a:off x="0" y="0"/>
            <a:ext cx="1894114" cy="10621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707059" y="-1"/>
            <a:ext cx="10475109" cy="909582"/>
          </a:xfrm>
          <a:prstGeom prst="rect">
            <a:avLst/>
          </a:prstGeom>
        </p:spPr>
      </p:pic>
      <p:pic>
        <p:nvPicPr>
          <p:cNvPr id="60" name="PEO Aviation" descr="PEO_Logo 5x5 600.gif"/>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844613" y="29263"/>
            <a:ext cx="865899" cy="805266"/>
          </a:xfrm>
          <a:prstGeom prst="rect">
            <a:avLst/>
          </a:prstGeom>
          <a:ln w="12700">
            <a:noFill/>
          </a:ln>
          <a:effectLst>
            <a:outerShdw blurRad="38100" dist="38100" dir="6000000" algn="ctr" rotWithShape="0">
              <a:srgbClr val="000000">
                <a:alpha val="37000"/>
              </a:srgbClr>
            </a:outerShdw>
          </a:effectLst>
        </p:spPr>
      </p:pic>
      <p:sp>
        <p:nvSpPr>
          <p:cNvPr id="61" name="Rectangle 60"/>
          <p:cNvSpPr/>
          <p:nvPr userDrawn="1"/>
        </p:nvSpPr>
        <p:spPr>
          <a:xfrm>
            <a:off x="0" y="902975"/>
            <a:ext cx="12192000" cy="422532"/>
          </a:xfrm>
          <a:prstGeom prst="rect">
            <a:avLst/>
          </a:prstGeom>
          <a:solidFill>
            <a:schemeClr val="accent6">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2" name="Group 61"/>
          <p:cNvGrpSpPr/>
          <p:nvPr userDrawn="1"/>
        </p:nvGrpSpPr>
        <p:grpSpPr>
          <a:xfrm>
            <a:off x="-17989" y="902675"/>
            <a:ext cx="12209989" cy="422928"/>
            <a:chOff x="-21185" y="798765"/>
            <a:chExt cx="9553627" cy="320635"/>
          </a:xfrm>
        </p:grpSpPr>
        <p:cxnSp>
          <p:nvCxnSpPr>
            <p:cNvPr id="63" name="Straight Connector 62"/>
            <p:cNvCxnSpPr/>
            <p:nvPr userDrawn="1"/>
          </p:nvCxnSpPr>
          <p:spPr>
            <a:xfrm>
              <a:off x="-13492" y="798765"/>
              <a:ext cx="9545934" cy="0"/>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21185" y="1119400"/>
              <a:ext cx="9545934" cy="0"/>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65" name="Picture 64"/>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5080" y="911631"/>
            <a:ext cx="2696912" cy="407067"/>
          </a:xfrm>
          <a:prstGeom prst="rect">
            <a:avLst/>
          </a:prstGeom>
        </p:spPr>
      </p:pic>
      <p:sp>
        <p:nvSpPr>
          <p:cNvPr id="66" name="Title Placeholder 1"/>
          <p:cNvSpPr>
            <a:spLocks noGrp="1"/>
          </p:cNvSpPr>
          <p:nvPr>
            <p:ph type="title"/>
          </p:nvPr>
        </p:nvSpPr>
        <p:spPr>
          <a:xfrm>
            <a:off x="114695" y="1047507"/>
            <a:ext cx="11911760" cy="182880"/>
          </a:xfrm>
          <a:prstGeom prst="rect">
            <a:avLst/>
          </a:prstGeom>
        </p:spPr>
        <p:txBody>
          <a:bodyPr vert="horz" lIns="91440" tIns="45720" rIns="91440" bIns="45720" rtlCol="0" anchor="ctr">
            <a:noAutofit/>
          </a:bodyPr>
          <a:lstStyle/>
          <a:p>
            <a:pPr lvl="0"/>
            <a:r>
              <a:rPr lang="en-US" dirty="0"/>
              <a:t>Eras Medium ITC 24 Pt Bold</a:t>
            </a:r>
          </a:p>
        </p:txBody>
      </p:sp>
      <p:pic>
        <p:nvPicPr>
          <p:cNvPr id="67" name="Picture 66"/>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309514" y="65990"/>
            <a:ext cx="552932" cy="738164"/>
          </a:xfrm>
          <a:prstGeom prst="rect">
            <a:avLst/>
          </a:prstGeom>
        </p:spPr>
      </p:pic>
    </p:spTree>
    <p:extLst>
      <p:ext uri="{BB962C8B-B14F-4D97-AF65-F5344CB8AC3E}">
        <p14:creationId xmlns:p14="http://schemas.microsoft.com/office/powerpoint/2010/main" val="2328554213"/>
      </p:ext>
    </p:extLst>
  </p:cSld>
  <p:clrMap bg1="lt1" tx1="dk1" bg2="lt2" tx2="dk2" accent1="accent1" accent2="accent2" accent3="accent3" accent4="accent4" accent5="accent5" accent6="accent6" hlink="hlink" folHlink="folHlink"/>
  <p:sldLayoutIdLst>
    <p:sldLayoutId id="2147483833" r:id="rId1"/>
    <p:sldLayoutId id="2147483830" r:id="rId2"/>
    <p:sldLayoutId id="2147483834" r:id="rId3"/>
    <p:sldLayoutId id="2147483836" r:id="rId4"/>
  </p:sldLayoutIdLst>
  <mc:AlternateContent xmlns:mc="http://schemas.openxmlformats.org/markup-compatibility/2006" xmlns:p14="http://schemas.microsoft.com/office/powerpoint/2010/main">
    <mc:Choice Requires="p14">
      <p:transition spd="med" p14:dur="740">
        <p14:prism isInverted="1"/>
      </p:transition>
    </mc:Choice>
    <mc:Fallback xmlns="">
      <p:transition spd="med">
        <p:fade/>
      </p:transition>
    </mc:Fallback>
  </mc:AlternateContent>
  <p:hf hdr="0" ftr="0" dt="0"/>
  <p:txStyles>
    <p:titleStyle>
      <a:lvl1pPr algn="ctr" defTabSz="914400" rtl="0" eaLnBrk="1" latinLnBrk="0" hangingPunct="1">
        <a:lnSpc>
          <a:spcPct val="90000"/>
        </a:lnSpc>
        <a:spcBef>
          <a:spcPct val="0"/>
        </a:spcBef>
        <a:buNone/>
        <a:defRPr lang="en-US" sz="2400" b="1" i="0" kern="1200" spc="100" baseline="0">
          <a:solidFill>
            <a:schemeClr val="bg1"/>
          </a:solidFill>
          <a:latin typeface="Eras Medium ITC" panose="020B0602030504020804" pitchFamily="34" charset="0"/>
          <a:ea typeface="Verdana" panose="020B060403050404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b="1" kern="1200" dirty="0" smtClean="0">
          <a:solidFill>
            <a:schemeClr val="tx1"/>
          </a:solidFill>
          <a:latin typeface=" Arial"/>
          <a:ea typeface="+mn-ea"/>
          <a:cs typeface="Arial" panose="020B0604020202020204" pitchFamily="34" charset="0"/>
        </a:defRPr>
      </a:lvl1pPr>
      <a:lvl2pPr marL="574675" indent="-342900" algn="l" defTabSz="914400" rtl="0" eaLnBrk="1" latinLnBrk="0" hangingPunct="1">
        <a:lnSpc>
          <a:spcPct val="90000"/>
        </a:lnSpc>
        <a:spcBef>
          <a:spcPts val="500"/>
        </a:spcBef>
        <a:buFont typeface="Arial" panose="020B0604020202020204" pitchFamily="34" charset="0"/>
        <a:buChar char="‒"/>
        <a:defRPr lang="en-US" sz="2000" b="0" kern="1200" dirty="0" smtClean="0">
          <a:solidFill>
            <a:schemeClr val="tx1"/>
          </a:solidFill>
          <a:latin typeface=" Arial"/>
          <a:ea typeface="+mn-ea"/>
          <a:cs typeface="Arial" panose="020B0604020202020204" pitchFamily="34" charset="0"/>
        </a:defRPr>
      </a:lvl2pPr>
      <a:lvl3pPr marL="800100" indent="-342900" algn="l" defTabSz="914400" rtl="0" eaLnBrk="1" latinLnBrk="0" hangingPunct="1">
        <a:lnSpc>
          <a:spcPct val="90000"/>
        </a:lnSpc>
        <a:spcBef>
          <a:spcPts val="500"/>
        </a:spcBef>
        <a:buFont typeface="Arial" panose="020B0604020202020204" pitchFamily="34" charset="0"/>
        <a:buChar char="•"/>
        <a:defRPr lang="en-US" sz="1800" b="0" kern="1200" dirty="0" smtClean="0">
          <a:solidFill>
            <a:schemeClr val="tx1"/>
          </a:solidFill>
          <a:latin typeface=" Arial"/>
          <a:ea typeface="+mn-ea"/>
          <a:cs typeface="Arial" panose="020B0604020202020204" pitchFamily="34" charset="0"/>
        </a:defRPr>
      </a:lvl3pPr>
      <a:lvl4pPr marL="798513" indent="-17145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 Arial"/>
          <a:ea typeface="+mn-ea"/>
          <a:cs typeface="+mn-cs"/>
        </a:defRPr>
      </a:lvl4pPr>
      <a:lvl5pPr marL="2057400" indent="-228600" algn="l" defTabSz="914400" rtl="0" eaLnBrk="1" latinLnBrk="0" hangingPunct="1">
        <a:lnSpc>
          <a:spcPct val="90000"/>
        </a:lnSpc>
        <a:spcBef>
          <a:spcPts val="500"/>
        </a:spcBef>
        <a:buSzPct val="75000"/>
        <a:buFont typeface="Wingdings" panose="05000000000000000000" pitchFamily="2" charset="2"/>
        <a:buChar char="q"/>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8.emf"/><Relationship Id="rId5" Type="http://schemas.openxmlformats.org/officeDocument/2006/relationships/image" Target="../media/image77.emf"/><Relationship Id="rId4" Type="http://schemas.openxmlformats.org/officeDocument/2006/relationships/image" Target="../media/image76.png"/></Relationships>
</file>

<file path=ppt/slides/_rels/slide1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1.emf"/><Relationship Id="rId4" Type="http://schemas.openxmlformats.org/officeDocument/2006/relationships/image" Target="../media/image80.jpeg"/></Relationships>
</file>

<file path=ppt/slides/_rels/slide1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4.png"/><Relationship Id="rId3" Type="http://schemas.openxmlformats.org/officeDocument/2006/relationships/image" Target="../media/image11.png"/><Relationship Id="rId7" Type="http://schemas.openxmlformats.org/officeDocument/2006/relationships/image" Target="../media/image14.jpeg"/><Relationship Id="rId12" Type="http://schemas.openxmlformats.org/officeDocument/2006/relationships/image" Target="../media/image19.png"/><Relationship Id="rId17" Type="http://schemas.microsoft.com/office/2007/relationships/hdphoto" Target="../media/hdphoto2.wdp"/><Relationship Id="rId2" Type="http://schemas.openxmlformats.org/officeDocument/2006/relationships/notesSlide" Target="../notesSlides/notesSlide1.xml"/><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jpeg"/><Relationship Id="rId19" Type="http://schemas.openxmlformats.org/officeDocument/2006/relationships/image" Target="../media/image25.png"/><Relationship Id="rId4" Type="http://schemas.microsoft.com/office/2007/relationships/hdphoto" Target="../media/hdphoto1.wdp"/><Relationship Id="rId9" Type="http://schemas.openxmlformats.org/officeDocument/2006/relationships/image" Target="../media/image16.png"/><Relationship Id="rId14" Type="http://schemas.openxmlformats.org/officeDocument/2006/relationships/image" Target="../media/image21.png"/></Relationships>
</file>

<file path=ppt/slides/_rels/slide3.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37.png"/><Relationship Id="rId26" Type="http://schemas.openxmlformats.org/officeDocument/2006/relationships/image" Target="../media/image45.png"/><Relationship Id="rId21" Type="http://schemas.openxmlformats.org/officeDocument/2006/relationships/image" Target="../media/image40.jpeg"/><Relationship Id="rId34" Type="http://schemas.openxmlformats.org/officeDocument/2006/relationships/image" Target="../media/image53.png"/><Relationship Id="rId7" Type="http://schemas.openxmlformats.org/officeDocument/2006/relationships/image" Target="../media/image27.png"/><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44.png"/><Relationship Id="rId33" Type="http://schemas.openxmlformats.org/officeDocument/2006/relationships/image" Target="../media/image52.png"/><Relationship Id="rId2" Type="http://schemas.openxmlformats.org/officeDocument/2006/relationships/tags" Target="../tags/tag2.xml"/><Relationship Id="rId16" Type="http://schemas.openxmlformats.org/officeDocument/2006/relationships/image" Target="../media/image35.png"/><Relationship Id="rId20" Type="http://schemas.openxmlformats.org/officeDocument/2006/relationships/image" Target="../media/image39.png"/><Relationship Id="rId29" Type="http://schemas.openxmlformats.org/officeDocument/2006/relationships/image" Target="../media/image48.png"/><Relationship Id="rId1" Type="http://schemas.openxmlformats.org/officeDocument/2006/relationships/tags" Target="../tags/tag1.xml"/><Relationship Id="rId6" Type="http://schemas.openxmlformats.org/officeDocument/2006/relationships/image" Target="../media/image26.emf"/><Relationship Id="rId11" Type="http://schemas.microsoft.com/office/2007/relationships/hdphoto" Target="../media/hdphoto3.wdp"/><Relationship Id="rId24" Type="http://schemas.openxmlformats.org/officeDocument/2006/relationships/image" Target="../media/image43.png"/><Relationship Id="rId32" Type="http://schemas.openxmlformats.org/officeDocument/2006/relationships/image" Target="../media/image51.png"/><Relationship Id="rId37" Type="http://schemas.openxmlformats.org/officeDocument/2006/relationships/image" Target="../media/image55.png"/><Relationship Id="rId5" Type="http://schemas.openxmlformats.org/officeDocument/2006/relationships/oleObject" Target="../embeddings/oleObject1.bin"/><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47.png"/><Relationship Id="rId36" Type="http://schemas.microsoft.com/office/2007/relationships/hdphoto" Target="../media/hdphoto4.wdp"/><Relationship Id="rId10" Type="http://schemas.openxmlformats.org/officeDocument/2006/relationships/image" Target="../media/image30.png"/><Relationship Id="rId19" Type="http://schemas.openxmlformats.org/officeDocument/2006/relationships/image" Target="../media/image38.png"/><Relationship Id="rId31" Type="http://schemas.openxmlformats.org/officeDocument/2006/relationships/image" Target="../media/image50.png"/><Relationship Id="rId4" Type="http://schemas.openxmlformats.org/officeDocument/2006/relationships/notesSlide" Target="../notesSlides/notesSlide2.xml"/><Relationship Id="rId9" Type="http://schemas.openxmlformats.org/officeDocument/2006/relationships/image" Target="../media/image29.png"/><Relationship Id="rId14" Type="http://schemas.openxmlformats.org/officeDocument/2006/relationships/image" Target="../media/image33.png"/><Relationship Id="rId22" Type="http://schemas.openxmlformats.org/officeDocument/2006/relationships/image" Target="../media/image41.jpeg"/><Relationship Id="rId27" Type="http://schemas.openxmlformats.org/officeDocument/2006/relationships/image" Target="../media/image46.png"/><Relationship Id="rId30" Type="http://schemas.openxmlformats.org/officeDocument/2006/relationships/image" Target="../media/image49.png"/><Relationship Id="rId35" Type="http://schemas.openxmlformats.org/officeDocument/2006/relationships/image" Target="../media/image54.png"/><Relationship Id="rId8" Type="http://schemas.openxmlformats.org/officeDocument/2006/relationships/image" Target="../media/image28.jpg"/><Relationship Id="rId3"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www.dsp.dla.mil/Portals/26/Documents/Publications/Journal/200101-DSPJ.pdf"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1.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hyperlink" Target="https://www.army.mil/article/249274/peo_aviation_open_systems_demonstration" TargetMode="External"/><Relationship Id="rId9" Type="http://schemas.openxmlformats.org/officeDocument/2006/relationships/image" Target="../media/image66.png"/></Relationships>
</file>

<file path=ppt/slides/_rels/slide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Modular Open Systems Approach (MOSA)</a:t>
            </a:r>
          </a:p>
        </p:txBody>
      </p:sp>
      <p:sp>
        <p:nvSpPr>
          <p:cNvPr id="2" name="Title 1"/>
          <p:cNvSpPr>
            <a:spLocks noGrp="1"/>
          </p:cNvSpPr>
          <p:nvPr>
            <p:ph type="title"/>
          </p:nvPr>
        </p:nvSpPr>
        <p:spPr>
          <a:xfrm>
            <a:off x="2954731" y="963971"/>
            <a:ext cx="7941869" cy="832866"/>
          </a:xfrm>
        </p:spPr>
        <p:txBody>
          <a:bodyPr anchor="ctr"/>
          <a:lstStyle/>
          <a:p>
            <a:pPr>
              <a:lnSpc>
                <a:spcPts val="3000"/>
              </a:lnSpc>
            </a:pPr>
            <a:r>
              <a:rPr lang="en-US" b="0" spc="-20" dirty="0"/>
              <a:t>PEO Aviation Enterprise MOSA Strategy</a:t>
            </a:r>
            <a:br>
              <a:rPr lang="en-US" b="0" spc="-20" dirty="0"/>
            </a:br>
            <a:r>
              <a:rPr lang="en-US" sz="1800" b="0" i="1" spc="-20" dirty="0"/>
              <a:t>Update to the Defense Standardization Program (DSP)</a:t>
            </a:r>
            <a:endParaRPr lang="en-US" b="0" i="1" spc="-20" dirty="0"/>
          </a:p>
        </p:txBody>
      </p:sp>
      <p:cxnSp>
        <p:nvCxnSpPr>
          <p:cNvPr id="17" name="Straight Connector 16"/>
          <p:cNvCxnSpPr/>
          <p:nvPr/>
        </p:nvCxnSpPr>
        <p:spPr>
          <a:xfrm>
            <a:off x="3114528" y="5669039"/>
            <a:ext cx="3703320" cy="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30"/>
          <p:cNvSpPr txBox="1">
            <a:spLocks/>
          </p:cNvSpPr>
          <p:nvPr/>
        </p:nvSpPr>
        <p:spPr>
          <a:xfrm>
            <a:off x="3008063" y="5312961"/>
            <a:ext cx="3380380" cy="329184"/>
          </a:xfrm>
          <a:prstGeom prst="rect">
            <a:avLst/>
          </a:prstGeom>
        </p:spPr>
        <p:txBody>
          <a:bodyPr anchor="ctr" anchorCtr="0">
            <a:noAutofit/>
          </a:bodyPr>
          <a:lstStyle>
            <a:lvl1pPr marL="0" indent="0" algn="l" defTabSz="914400" rtl="0" eaLnBrk="1" latinLnBrk="0" hangingPunct="1">
              <a:lnSpc>
                <a:spcPts val="3900"/>
              </a:lnSpc>
              <a:spcBef>
                <a:spcPct val="0"/>
              </a:spcBef>
              <a:buFont typeface="Arial" panose="020B0604020202020204" pitchFamily="34" charset="0"/>
              <a:buNone/>
              <a:defRPr lang="en-US" sz="2000" b="0" i="0" kern="1200" spc="-30" dirty="0" smtClean="0">
                <a:solidFill>
                  <a:schemeClr val="tx1"/>
                </a:solidFill>
                <a:effectLst/>
                <a:latin typeface="Arial Black" panose="020B0A04020102020204" pitchFamily="34" charset="0"/>
                <a:ea typeface="Verdana" panose="020B0604030504040204" pitchFamily="34" charset="0"/>
                <a:cs typeface="Arial" panose="020B0604020202020204" pitchFamily="34" charset="0"/>
              </a:defRPr>
            </a:lvl1pPr>
            <a:lvl2pPr marL="114300" indent="0" algn="l" defTabSz="914400" rtl="0" eaLnBrk="1" latinLnBrk="0" hangingPunct="1">
              <a:lnSpc>
                <a:spcPct val="90000"/>
              </a:lnSpc>
              <a:spcBef>
                <a:spcPts val="500"/>
              </a:spcBef>
              <a:buFont typeface="Arial" panose="020B0604020202020204" pitchFamily="34" charset="0"/>
              <a:buNone/>
              <a:defRPr lang="en-US" sz="1800" b="0" kern="1200" dirty="0" smtClean="0">
                <a:solidFill>
                  <a:schemeClr val="tx1"/>
                </a:solidFill>
                <a:latin typeface="+mn-lt"/>
                <a:ea typeface="+mn-ea"/>
                <a:cs typeface="+mn-cs"/>
              </a:defRPr>
            </a:lvl2pPr>
            <a:lvl3pPr marL="571500" indent="0" algn="l" defTabSz="914400" rtl="0" eaLnBrk="1" latinLnBrk="0" hangingPunct="1">
              <a:lnSpc>
                <a:spcPct val="90000"/>
              </a:lnSpc>
              <a:spcBef>
                <a:spcPts val="500"/>
              </a:spcBef>
              <a:buFont typeface="Arial" panose="020B0604020202020204" pitchFamily="34" charset="0"/>
              <a:buNone/>
              <a:defRPr lang="en-US" sz="1800" b="0" kern="1200" dirty="0" smtClean="0">
                <a:solidFill>
                  <a:schemeClr val="tx1"/>
                </a:solidFill>
                <a:latin typeface="+mn-lt"/>
                <a:ea typeface="+mn-ea"/>
                <a:cs typeface="+mn-cs"/>
              </a:defRPr>
            </a:lvl3pPr>
            <a:lvl4pPr marL="1198562" indent="0" algn="l" defTabSz="914400" rtl="0" eaLnBrk="1" latinLnBrk="0" hangingPunct="1">
              <a:lnSpc>
                <a:spcPct val="90000"/>
              </a:lnSpc>
              <a:spcBef>
                <a:spcPts val="500"/>
              </a:spcBef>
              <a:buFont typeface="Wingdings" panose="05000000000000000000" pitchFamily="2" charset="2"/>
              <a:buNone/>
              <a:defRPr lang="en-US" sz="1800" kern="1200" dirty="0" smtClean="0">
                <a:solidFill>
                  <a:schemeClr val="tx1"/>
                </a:solidFill>
                <a:latin typeface=" Arial"/>
                <a:ea typeface="+mn-ea"/>
                <a:cs typeface="+mn-cs"/>
              </a:defRPr>
            </a:lvl4pPr>
            <a:lvl5pPr marL="1600200" indent="0" algn="l" defTabSz="914400" rtl="0" eaLnBrk="1" latinLnBrk="0" hangingPunct="1">
              <a:lnSpc>
                <a:spcPct val="90000"/>
              </a:lnSpc>
              <a:spcBef>
                <a:spcPts val="500"/>
              </a:spcBef>
              <a:buSzPct val="75000"/>
              <a:buFont typeface="Wingdings" panose="05000000000000000000" pitchFamily="2" charset="2"/>
              <a:buNone/>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Mr. John T. Stough</a:t>
            </a:r>
            <a:endParaRPr lang="en-US" dirty="0">
              <a:solidFill>
                <a:schemeClr val="tx1">
                  <a:lumMod val="65000"/>
                  <a:lumOff val="35000"/>
                </a:schemeClr>
              </a:solidFill>
            </a:endParaRPr>
          </a:p>
        </p:txBody>
      </p:sp>
      <p:sp>
        <p:nvSpPr>
          <p:cNvPr id="10" name="Text Placeholder 30"/>
          <p:cNvSpPr txBox="1">
            <a:spLocks/>
          </p:cNvSpPr>
          <p:nvPr/>
        </p:nvSpPr>
        <p:spPr>
          <a:xfrm>
            <a:off x="3018111" y="5645009"/>
            <a:ext cx="3092000" cy="313932"/>
          </a:xfrm>
          <a:prstGeom prst="rect">
            <a:avLst/>
          </a:prstGeom>
        </p:spPr>
        <p:txBody>
          <a:bodyPr wrap="none" anchor="ctr" anchorCtr="0">
            <a:noAutofit/>
          </a:bodyPr>
          <a:lstStyle>
            <a:lvl1pPr marL="0" indent="0" algn="ctr" defTabSz="914400" rtl="0" eaLnBrk="1" latinLnBrk="0" hangingPunct="1">
              <a:lnSpc>
                <a:spcPts val="0"/>
              </a:lnSpc>
              <a:spcBef>
                <a:spcPts val="1000"/>
              </a:spcBef>
              <a:buFont typeface="Arial" panose="020B0604020202020204" pitchFamily="34" charset="0"/>
              <a:buChar char="•"/>
              <a:defRPr lang="en-US" sz="1400" b="1" kern="1200" dirty="0" smtClean="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574675" indent="-342900" algn="l" defTabSz="914400" rtl="0" eaLnBrk="1" latinLnBrk="0" hangingPunct="1">
              <a:lnSpc>
                <a:spcPct val="90000"/>
              </a:lnSpc>
              <a:spcBef>
                <a:spcPts val="500"/>
              </a:spcBef>
              <a:buFont typeface="Arial" panose="020B0604020202020204" pitchFamily="34" charset="0"/>
              <a:buChar char="•"/>
              <a:defRPr lang="en-US" sz="2000" b="0" kern="1200" dirty="0" smtClean="0">
                <a:solidFill>
                  <a:schemeClr val="tx1"/>
                </a:solidFill>
                <a:latin typeface=" Arial"/>
                <a:ea typeface="+mn-ea"/>
                <a:cs typeface="Arial" panose="020B0604020202020204" pitchFamily="34" charset="0"/>
              </a:defRPr>
            </a:lvl2pPr>
            <a:lvl3pPr marL="800100" indent="-342900" algn="l" defTabSz="914400" rtl="0" eaLnBrk="1" latinLnBrk="0" hangingPunct="1">
              <a:lnSpc>
                <a:spcPct val="90000"/>
              </a:lnSpc>
              <a:spcBef>
                <a:spcPts val="500"/>
              </a:spcBef>
              <a:buFont typeface="Arial" panose="020B0604020202020204" pitchFamily="34" charset="0"/>
              <a:buChar char="•"/>
              <a:defRPr lang="en-US" sz="1800" b="0" kern="1200" dirty="0" smtClean="0">
                <a:solidFill>
                  <a:schemeClr val="tx1"/>
                </a:solidFill>
                <a:latin typeface=" Arial"/>
                <a:ea typeface="+mn-ea"/>
                <a:cs typeface="Arial" panose="020B0604020202020204" pitchFamily="34" charset="0"/>
              </a:defRPr>
            </a:lvl3pPr>
            <a:lvl4pPr marL="798513" indent="-17145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 Arial"/>
                <a:ea typeface="+mn-ea"/>
                <a:cs typeface="+mn-cs"/>
              </a:defRPr>
            </a:lvl4pPr>
            <a:lvl5pPr marL="2057400" indent="-228600" algn="l" defTabSz="914400" rtl="0" eaLnBrk="1" latinLnBrk="0" hangingPunct="1">
              <a:lnSpc>
                <a:spcPct val="90000"/>
              </a:lnSpc>
              <a:spcBef>
                <a:spcPts val="500"/>
              </a:spcBef>
              <a:buSzPct val="75000"/>
              <a:buFont typeface="Wingdings" panose="05000000000000000000" pitchFamily="2" charset="2"/>
              <a:buChar char="q"/>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90000"/>
              </a:lnSpc>
              <a:spcBef>
                <a:spcPct val="0"/>
              </a:spcBef>
              <a:buFont typeface="Arial" panose="020B0604020202020204" pitchFamily="34" charset="0"/>
              <a:buNone/>
            </a:pPr>
            <a:endParaRPr lang="en-US" dirty="0"/>
          </a:p>
          <a:p>
            <a:pPr algn="l">
              <a:lnSpc>
                <a:spcPct val="90000"/>
              </a:lnSpc>
              <a:spcBef>
                <a:spcPct val="0"/>
              </a:spcBef>
              <a:buFont typeface="Arial" panose="020B0604020202020204" pitchFamily="34" charset="0"/>
              <a:buNone/>
            </a:pPr>
            <a:r>
              <a:rPr lang="en-US" dirty="0"/>
              <a:t>Architecture SME (Contractor Support)</a:t>
            </a:r>
          </a:p>
          <a:p>
            <a:pPr algn="l">
              <a:lnSpc>
                <a:spcPct val="90000"/>
              </a:lnSpc>
              <a:spcBef>
                <a:spcPct val="0"/>
              </a:spcBef>
              <a:buFont typeface="Arial" panose="020B0604020202020204" pitchFamily="34" charset="0"/>
              <a:buNone/>
            </a:pPr>
            <a:r>
              <a:rPr lang="en-US" i="1" dirty="0"/>
              <a:t>On behalf of Mr. Matt Sipe, Director of MOSA Transformation, PEO Aviation</a:t>
            </a:r>
          </a:p>
        </p:txBody>
      </p:sp>
      <p:sp>
        <p:nvSpPr>
          <p:cNvPr id="11" name="Subtitle 15"/>
          <p:cNvSpPr txBox="1">
            <a:spLocks/>
          </p:cNvSpPr>
          <p:nvPr/>
        </p:nvSpPr>
        <p:spPr>
          <a:xfrm>
            <a:off x="3018110" y="6117593"/>
            <a:ext cx="2955969" cy="59247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b="1" kern="1200" dirty="0" smtClean="0">
                <a:solidFill>
                  <a:schemeClr val="tx1"/>
                </a:solidFill>
                <a:latin typeface=" Arial"/>
                <a:ea typeface="+mn-ea"/>
                <a:cs typeface="Arial" panose="020B0604020202020204" pitchFamily="34" charset="0"/>
              </a:defRPr>
            </a:lvl1pPr>
            <a:lvl2pPr marL="574675" indent="-342900" algn="l" defTabSz="914400" rtl="0" eaLnBrk="1" latinLnBrk="0" hangingPunct="1">
              <a:lnSpc>
                <a:spcPct val="90000"/>
              </a:lnSpc>
              <a:spcBef>
                <a:spcPts val="500"/>
              </a:spcBef>
              <a:buFont typeface="Arial" panose="020B0604020202020204" pitchFamily="34" charset="0"/>
              <a:buChar char="•"/>
              <a:defRPr lang="en-US" sz="2000" b="0" kern="1200" dirty="0" smtClean="0">
                <a:solidFill>
                  <a:schemeClr val="tx1"/>
                </a:solidFill>
                <a:latin typeface=" Arial"/>
                <a:ea typeface="+mn-ea"/>
                <a:cs typeface="Arial" panose="020B0604020202020204" pitchFamily="34" charset="0"/>
              </a:defRPr>
            </a:lvl2pPr>
            <a:lvl3pPr marL="800100" indent="-342900" algn="l" defTabSz="914400" rtl="0" eaLnBrk="1" latinLnBrk="0" hangingPunct="1">
              <a:lnSpc>
                <a:spcPct val="90000"/>
              </a:lnSpc>
              <a:spcBef>
                <a:spcPts val="500"/>
              </a:spcBef>
              <a:buFont typeface="Arial" panose="020B0604020202020204" pitchFamily="34" charset="0"/>
              <a:buChar char="•"/>
              <a:defRPr lang="en-US" sz="1800" b="0" kern="1200" dirty="0" smtClean="0">
                <a:solidFill>
                  <a:schemeClr val="tx1"/>
                </a:solidFill>
                <a:latin typeface=" Arial"/>
                <a:ea typeface="+mn-ea"/>
                <a:cs typeface="Arial" panose="020B0604020202020204" pitchFamily="34" charset="0"/>
              </a:defRPr>
            </a:lvl3pPr>
            <a:lvl4pPr marL="798513" indent="-17145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 Arial"/>
                <a:ea typeface="+mn-ea"/>
                <a:cs typeface="+mn-cs"/>
              </a:defRPr>
            </a:lvl4pPr>
            <a:lvl5pPr marL="2057400" indent="-228600" algn="l" defTabSz="914400" rtl="0" eaLnBrk="1" latinLnBrk="0" hangingPunct="1">
              <a:lnSpc>
                <a:spcPct val="90000"/>
              </a:lnSpc>
              <a:spcBef>
                <a:spcPts val="500"/>
              </a:spcBef>
              <a:buSzPct val="75000"/>
              <a:buFont typeface="Wingdings" panose="05000000000000000000" pitchFamily="2" charset="2"/>
              <a:buChar char="q"/>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accent6">
                    <a:lumMod val="50000"/>
                  </a:schemeClr>
                </a:solidFill>
                <a:latin typeface="Eras Medium ITC" panose="020B0602030504020804" pitchFamily="34" charset="0"/>
              </a:rPr>
              <a:t>3 Aug 2022</a:t>
            </a:r>
          </a:p>
        </p:txBody>
      </p:sp>
      <p:sp>
        <p:nvSpPr>
          <p:cNvPr id="8" name="Rectangle 7"/>
          <p:cNvSpPr/>
          <p:nvPr/>
        </p:nvSpPr>
        <p:spPr>
          <a:xfrm>
            <a:off x="508688" y="6187004"/>
            <a:ext cx="1827007" cy="523059"/>
          </a:xfrm>
          <a:prstGeom prst="rect">
            <a:avLst/>
          </a:prstGeom>
          <a:solidFill>
            <a:schemeClr val="tx1"/>
          </a:solidFill>
          <a:ln w="12700">
            <a:solidFill>
              <a:srgbClr val="FFC000"/>
            </a:solidFill>
          </a:ln>
          <a:effectLst>
            <a:outerShdw blurRad="50800" dist="38100" dir="5400000" algn="t" rotWithShape="0">
              <a:prstClr val="black">
                <a:alpha val="40000"/>
              </a:prstClr>
            </a:outerShdw>
          </a:effectLst>
        </p:spPr>
        <p:txBody>
          <a:bodyPr wrap="square" anchor="b">
            <a:spAutoFit/>
          </a:bodyPr>
          <a:lstStyle/>
          <a:p>
            <a:pPr marL="0" marR="0" lvl="0" indent="0" algn="ctr" defTabSz="914400" rtl="0" eaLnBrk="1" fontAlgn="auto" latinLnBrk="0" hangingPunct="1">
              <a:lnSpc>
                <a:spcPts val="3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DISTRIBUTION STATEMENT A</a:t>
            </a:r>
            <a:r>
              <a:rPr kumimoji="0" lang="en-US" sz="105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Approved for Public Release; Distribution is Unlimited</a:t>
            </a:r>
          </a:p>
        </p:txBody>
      </p:sp>
    </p:spTree>
    <p:extLst>
      <p:ext uri="{BB962C8B-B14F-4D97-AF65-F5344CB8AC3E}">
        <p14:creationId xmlns:p14="http://schemas.microsoft.com/office/powerpoint/2010/main" val="2127429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FACE Technical Standard Update</a:t>
            </a:r>
          </a:p>
        </p:txBody>
      </p:sp>
      <p:sp>
        <p:nvSpPr>
          <p:cNvPr id="3" name="Text Placeholder 2"/>
          <p:cNvSpPr>
            <a:spLocks noGrp="1"/>
          </p:cNvSpPr>
          <p:nvPr>
            <p:ph idx="1"/>
          </p:nvPr>
        </p:nvSpPr>
        <p:spPr/>
        <p:txBody>
          <a:bodyPr>
            <a:normAutofit fontScale="47500" lnSpcReduction="20000"/>
          </a:bodyPr>
          <a:lstStyle/>
          <a:p>
            <a:r>
              <a:rPr lang="en-US" dirty="0"/>
              <a:t>Future Airborne Capabilities Environment (FACE)</a:t>
            </a:r>
          </a:p>
          <a:p>
            <a:pPr lvl="1"/>
            <a:r>
              <a:rPr lang="en-US" dirty="0"/>
              <a:t>Collaborative History: Army, Navy, and USAF participation</a:t>
            </a:r>
          </a:p>
          <a:p>
            <a:pPr lvl="1"/>
            <a:r>
              <a:rPr lang="en-US" dirty="0"/>
              <a:t>Strong Multi-Vendor Ecosystem</a:t>
            </a:r>
          </a:p>
          <a:p>
            <a:r>
              <a:rPr lang="en-US" dirty="0"/>
              <a:t>Software Focused: 5 Segments</a:t>
            </a:r>
          </a:p>
          <a:p>
            <a:pPr lvl="1"/>
            <a:r>
              <a:rPr lang="en-US" dirty="0"/>
              <a:t>Portable Component Segment (</a:t>
            </a:r>
            <a:r>
              <a:rPr lang="en-US" b="1" dirty="0"/>
              <a:t>PCS</a:t>
            </a:r>
            <a:r>
              <a:rPr lang="en-US" dirty="0"/>
              <a:t>)</a:t>
            </a:r>
          </a:p>
          <a:p>
            <a:pPr lvl="1"/>
            <a:r>
              <a:rPr lang="en-US" dirty="0"/>
              <a:t>Platform-Specific Services Segment (</a:t>
            </a:r>
            <a:r>
              <a:rPr lang="en-US" b="1" dirty="0"/>
              <a:t>PSSS</a:t>
            </a:r>
            <a:r>
              <a:rPr lang="en-US" dirty="0"/>
              <a:t>)</a:t>
            </a:r>
          </a:p>
          <a:p>
            <a:pPr lvl="1"/>
            <a:r>
              <a:rPr lang="en-US" dirty="0"/>
              <a:t>Transport Services Segment (</a:t>
            </a:r>
            <a:r>
              <a:rPr lang="en-US" b="1" dirty="0"/>
              <a:t>TSS</a:t>
            </a:r>
            <a:r>
              <a:rPr lang="en-US" dirty="0"/>
              <a:t>)</a:t>
            </a:r>
          </a:p>
          <a:p>
            <a:pPr lvl="1"/>
            <a:r>
              <a:rPr lang="en-US" dirty="0"/>
              <a:t>Input/Output Services Segment (</a:t>
            </a:r>
            <a:r>
              <a:rPr lang="en-US" b="1" dirty="0"/>
              <a:t>IOSS</a:t>
            </a:r>
            <a:r>
              <a:rPr lang="en-US" dirty="0"/>
              <a:t>)</a:t>
            </a:r>
          </a:p>
          <a:p>
            <a:pPr lvl="1"/>
            <a:r>
              <a:rPr lang="en-US" dirty="0"/>
              <a:t>Operating System Segment (</a:t>
            </a:r>
            <a:r>
              <a:rPr lang="en-US" b="1" dirty="0"/>
              <a:t>OSS</a:t>
            </a:r>
            <a:r>
              <a:rPr lang="en-US" dirty="0"/>
              <a:t>)</a:t>
            </a:r>
          </a:p>
          <a:p>
            <a:r>
              <a:rPr lang="en-US" dirty="0"/>
              <a:t>Strong PEO Aviation Participation</a:t>
            </a:r>
          </a:p>
          <a:p>
            <a:pPr lvl="1"/>
            <a:r>
              <a:rPr lang="en-US" dirty="0"/>
              <a:t>Leadership Roles (Steering, Tech WG, Integration Committee, etc.)</a:t>
            </a:r>
          </a:p>
          <a:p>
            <a:pPr lvl="1"/>
            <a:r>
              <a:rPr lang="en-US" dirty="0"/>
              <a:t>Regular Technical Interchange Meetings (TIM) </a:t>
            </a:r>
          </a:p>
          <a:p>
            <a:pPr lvl="2"/>
            <a:r>
              <a:rPr lang="en-US" dirty="0"/>
              <a:t>Expo Events with Demonstrations</a:t>
            </a:r>
          </a:p>
          <a:p>
            <a:pPr lvl="2"/>
            <a:r>
              <a:rPr lang="en-US" dirty="0"/>
              <a:t>Dozens of Peer-Reviewed Published Papers</a:t>
            </a:r>
          </a:p>
          <a:p>
            <a:pPr lvl="1"/>
            <a:r>
              <a:rPr lang="en-US" dirty="0"/>
              <a:t>BALSA: Basic Avionics Lightweight Source Archetype</a:t>
            </a:r>
          </a:p>
          <a:p>
            <a:pPr lvl="1"/>
            <a:r>
              <a:rPr lang="en-US" dirty="0"/>
              <a:t>Emergent Third-Party Tool Ecosystem</a:t>
            </a:r>
          </a:p>
          <a:p>
            <a:r>
              <a:rPr lang="en-US" dirty="0"/>
              <a:t>Public Software Repository</a:t>
            </a:r>
          </a:p>
          <a:p>
            <a:pPr lvl="1"/>
            <a:r>
              <a:rPr lang="en-US" dirty="0"/>
              <a:t>Open-Source Example (BALSA in git for members)</a:t>
            </a:r>
          </a:p>
          <a:p>
            <a:pPr lvl="1"/>
            <a:r>
              <a:rPr lang="en-US" dirty="0"/>
              <a:t>Distinction between Verification (tech) and Conformance (biz)</a:t>
            </a:r>
          </a:p>
          <a:p>
            <a:r>
              <a:rPr lang="en-US" dirty="0"/>
              <a:t>Recent Updates</a:t>
            </a:r>
          </a:p>
          <a:p>
            <a:pPr lvl="1"/>
            <a:r>
              <a:rPr lang="en-US" dirty="0"/>
              <a:t>Active Software Component Conformance Program &amp; Repository</a:t>
            </a:r>
          </a:p>
          <a:p>
            <a:pPr lvl="1"/>
            <a:r>
              <a:rPr lang="en-US" dirty="0"/>
              <a:t>Significant Focus on “Getting Started” for Adoption &amp; Onboarding</a:t>
            </a:r>
          </a:p>
          <a:p>
            <a:pPr lvl="1"/>
            <a:r>
              <a:rPr lang="en-US" dirty="0"/>
              <a:t>Technical Standard ver. 3.1</a:t>
            </a:r>
          </a:p>
          <a:p>
            <a:pPr lvl="1"/>
            <a:r>
              <a:rPr lang="en-US" dirty="0"/>
              <a:t>Established CCB / CR process (Corrigendum publication)</a:t>
            </a:r>
          </a:p>
          <a:p>
            <a:pPr lvl="1"/>
            <a:r>
              <a:rPr lang="en-US" dirty="0"/>
              <a:t>Business &amp; Contracting Guides</a:t>
            </a:r>
          </a:p>
          <a:p>
            <a:pPr lvl="1"/>
            <a:r>
              <a:rPr lang="en-US" dirty="0"/>
              <a:t>Published Integrators Guide (new)</a:t>
            </a:r>
          </a:p>
        </p:txBody>
      </p:sp>
      <p:pic>
        <p:nvPicPr>
          <p:cNvPr id="5" name="Picture 4">
            <a:extLst>
              <a:ext uri="{FF2B5EF4-FFF2-40B4-BE49-F238E27FC236}">
                <a16:creationId xmlns:a16="http://schemas.microsoft.com/office/drawing/2014/main" id="{1F419819-859E-0649-801E-831EB6C727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59574" y="1422848"/>
            <a:ext cx="3357856" cy="2518392"/>
          </a:xfrm>
          <a:prstGeom prst="roundRect">
            <a:avLst>
              <a:gd name="adj" fmla="val 1079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74AF52E0-15EE-3F4B-8697-C5D6FE8304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91153" y="2184550"/>
            <a:ext cx="3225007" cy="2230560"/>
          </a:xfrm>
          <a:prstGeom prst="roundRect">
            <a:avLst>
              <a:gd name="adj" fmla="val 1079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3FD9E417-D263-FB41-A566-F6222D8437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3042" y="3781232"/>
            <a:ext cx="3437768" cy="2578326"/>
          </a:xfrm>
          <a:prstGeom prst="roundRect">
            <a:avLst>
              <a:gd name="adj" fmla="val 1079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30EC958D-F047-E540-A9F2-4C79EDC0D44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38094" y="4390166"/>
            <a:ext cx="3178066" cy="2383550"/>
          </a:xfrm>
          <a:prstGeom prst="roundRect">
            <a:avLst>
              <a:gd name="adj" fmla="val 1079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urved Up Ribbon 5">
            <a:extLst>
              <a:ext uri="{FF2B5EF4-FFF2-40B4-BE49-F238E27FC236}">
                <a16:creationId xmlns:a16="http://schemas.microsoft.com/office/drawing/2014/main" id="{72832D33-0E45-594B-8530-C0DC1480F868}"/>
              </a:ext>
            </a:extLst>
          </p:cNvPr>
          <p:cNvSpPr/>
          <p:nvPr/>
        </p:nvSpPr>
        <p:spPr>
          <a:xfrm>
            <a:off x="9135211" y="1772727"/>
            <a:ext cx="2826327" cy="909317"/>
          </a:xfrm>
          <a:prstGeom prst="ellipseRibbon2">
            <a:avLst>
              <a:gd name="adj1" fmla="val 23631"/>
              <a:gd name="adj2" fmla="val 71324"/>
              <a:gd name="adj3" fmla="val 12500"/>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As of Dec 2020:</a:t>
            </a:r>
            <a:br>
              <a:rPr lang="en-US" sz="1200" b="1" dirty="0"/>
            </a:br>
            <a:r>
              <a:rPr lang="en-US" sz="1200" b="1" dirty="0"/>
              <a:t>23 Components (</a:t>
            </a:r>
            <a:r>
              <a:rPr lang="en-US" sz="1200" b="1" dirty="0" err="1"/>
              <a:t>UoCs</a:t>
            </a:r>
            <a:r>
              <a:rPr lang="en-US" sz="1200" b="1" dirty="0"/>
              <a:t>) </a:t>
            </a:r>
          </a:p>
          <a:p>
            <a:pPr algn="ctr"/>
            <a:r>
              <a:rPr lang="en-US" sz="1200" b="1" dirty="0"/>
              <a:t>Published by 13 Companies*</a:t>
            </a:r>
          </a:p>
        </p:txBody>
      </p:sp>
      <p:sp>
        <p:nvSpPr>
          <p:cNvPr id="8" name="Rounded Rectangle 7">
            <a:extLst>
              <a:ext uri="{FF2B5EF4-FFF2-40B4-BE49-F238E27FC236}">
                <a16:creationId xmlns:a16="http://schemas.microsoft.com/office/drawing/2014/main" id="{4ABE44C9-3B6D-824D-8D13-329B04F4B18C}"/>
              </a:ext>
            </a:extLst>
          </p:cNvPr>
          <p:cNvSpPr/>
          <p:nvPr/>
        </p:nvSpPr>
        <p:spPr>
          <a:xfrm>
            <a:off x="9840191" y="2641965"/>
            <a:ext cx="2191729" cy="1140326"/>
          </a:xfrm>
          <a:prstGeom prst="roundRect">
            <a:avLst/>
          </a:prstGeom>
          <a:solidFill>
            <a:srgbClr val="C5C5C7">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i="1" dirty="0">
                <a:ln>
                  <a:solidFill>
                    <a:schemeClr val="accent2">
                      <a:lumMod val="50000"/>
                    </a:schemeClr>
                  </a:solidFill>
                </a:ln>
                <a:latin typeface="Avenir Next Condensed" panose="020B0506020202020204" pitchFamily="34" charset="0"/>
              </a:rPr>
              <a:t>*Note: Numerous companies report dozens of components each that are not published, awaiting RFPs. For example, 40 candidate </a:t>
            </a:r>
            <a:r>
              <a:rPr lang="en-US" sz="1000" i="1" dirty="0" err="1">
                <a:ln>
                  <a:solidFill>
                    <a:schemeClr val="accent2">
                      <a:lumMod val="50000"/>
                    </a:schemeClr>
                  </a:solidFill>
                </a:ln>
                <a:latin typeface="Avenir Next Condensed" panose="020B0506020202020204" pitchFamily="34" charset="0"/>
              </a:rPr>
              <a:t>UoCs</a:t>
            </a:r>
            <a:r>
              <a:rPr lang="en-US" sz="1000" i="1" dirty="0">
                <a:ln>
                  <a:solidFill>
                    <a:schemeClr val="accent2">
                      <a:lumMod val="50000"/>
                    </a:schemeClr>
                  </a:solidFill>
                </a:ln>
                <a:latin typeface="Avenir Next Condensed" panose="020B0506020202020204" pitchFamily="34" charset="0"/>
              </a:rPr>
              <a:t> from 60V are being evaluated and &gt;5 from MSAD… publication to the repository is a business decision and is not required.</a:t>
            </a:r>
          </a:p>
        </p:txBody>
      </p:sp>
    </p:spTree>
    <p:extLst>
      <p:ext uri="{BB962C8B-B14F-4D97-AF65-F5344CB8AC3E}">
        <p14:creationId xmlns:p14="http://schemas.microsoft.com/office/powerpoint/2010/main" val="3545780506"/>
      </p:ext>
    </p:extLst>
  </p:cSld>
  <p:clrMapOvr>
    <a:masterClrMapping/>
  </p:clrMapOvr>
  <mc:AlternateContent xmlns:mc="http://schemas.openxmlformats.org/markup-compatibility/2006" xmlns:p14="http://schemas.microsoft.com/office/powerpoint/2010/main">
    <mc:Choice Requires="p14">
      <p:transition spd="med" p14:dur="740">
        <p14:prism isInverted="1"/>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63BDF-BEC2-EF45-94FC-322B2C904395}"/>
              </a:ext>
            </a:extLst>
          </p:cNvPr>
          <p:cNvSpPr>
            <a:spLocks noGrp="1"/>
          </p:cNvSpPr>
          <p:nvPr>
            <p:ph type="title"/>
          </p:nvPr>
        </p:nvSpPr>
        <p:spPr/>
        <p:txBody>
          <a:bodyPr/>
          <a:lstStyle/>
          <a:p>
            <a:r>
              <a:rPr lang="en-US" sz="3200" dirty="0"/>
              <a:t>SOSA – an example of a Standard of Standards </a:t>
            </a:r>
          </a:p>
        </p:txBody>
      </p:sp>
      <p:sp>
        <p:nvSpPr>
          <p:cNvPr id="3" name="Content Placeholder 2">
            <a:extLst>
              <a:ext uri="{FF2B5EF4-FFF2-40B4-BE49-F238E27FC236}">
                <a16:creationId xmlns:a16="http://schemas.microsoft.com/office/drawing/2014/main" id="{2BB7FF68-E529-F549-BF2C-71F4B683A30F}"/>
              </a:ext>
            </a:extLst>
          </p:cNvPr>
          <p:cNvSpPr>
            <a:spLocks noGrp="1"/>
          </p:cNvSpPr>
          <p:nvPr>
            <p:ph idx="1"/>
          </p:nvPr>
        </p:nvSpPr>
        <p:spPr>
          <a:xfrm>
            <a:off x="493776" y="1434377"/>
            <a:ext cx="6151573" cy="5064238"/>
          </a:xfrm>
          <a:solidFill>
            <a:schemeClr val="bg1">
              <a:alpha val="60000"/>
            </a:schemeClr>
          </a:solidFill>
          <a:ln w="12700">
            <a:solidFill>
              <a:schemeClr val="accent4"/>
            </a:solidFill>
            <a:miter lim="800000"/>
          </a:ln>
        </p:spPr>
        <p:txBody>
          <a:bodyPr vert="horz" lIns="91440" tIns="45720" rIns="91440" bIns="45720" rtlCol="0">
            <a:normAutofit fontScale="92500" lnSpcReduction="20000"/>
          </a:bodyPr>
          <a:lstStyle/>
          <a:p>
            <a:r>
              <a:rPr lang="en-US" sz="1800" dirty="0"/>
              <a:t>Sensors Open Systems Architecture (SOSA)</a:t>
            </a:r>
          </a:p>
          <a:p>
            <a:pPr lvl="1"/>
            <a:r>
              <a:rPr lang="en-US" sz="1800" dirty="0"/>
              <a:t>Managed by The Open Group </a:t>
            </a:r>
          </a:p>
          <a:p>
            <a:pPr lvl="1"/>
            <a:r>
              <a:rPr lang="en-US" sz="1800" dirty="0"/>
              <a:t>Planned Distro A Release (w/ Limited Distro Appendices)</a:t>
            </a:r>
            <a:endParaRPr lang="en-US" sz="1800"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lvl="1"/>
            <a:r>
              <a:rPr lang="en-US" sz="1800" dirty="0">
                <a:solidFill>
                  <a:srgbClr val="000000"/>
                </a:solidFill>
                <a:latin typeface="Calibri" panose="020F0502020204030204" pitchFamily="34" charset="0"/>
                <a:cs typeface="Calibri" panose="020F0502020204030204" pitchFamily="34" charset="0"/>
                <a:sym typeface="Calibri" panose="020F0502020204030204" pitchFamily="34" charset="0"/>
              </a:rPr>
              <a:t>Participation from Army, Navy, USAF, and Industry</a:t>
            </a:r>
          </a:p>
          <a:p>
            <a:pPr lvl="1"/>
            <a:r>
              <a:rPr lang="en-US" sz="1800" dirty="0">
                <a:solidFill>
                  <a:srgbClr val="000000"/>
                </a:solidFill>
                <a:latin typeface="Calibri" panose="020F0502020204030204" pitchFamily="34" charset="0"/>
                <a:cs typeface="Calibri" panose="020F0502020204030204" pitchFamily="34" charset="0"/>
                <a:sym typeface="Calibri" panose="020F0502020204030204" pitchFamily="34" charset="0"/>
              </a:rPr>
              <a:t>Began out of </a:t>
            </a:r>
            <a:r>
              <a:rPr lang="en-US" sz="1800" b="1" dirty="0">
                <a:solidFill>
                  <a:srgbClr val="000000"/>
                </a:solidFill>
                <a:latin typeface="Calibri" panose="020F0502020204030204" pitchFamily="34" charset="0"/>
                <a:cs typeface="Calibri" panose="020F0502020204030204" pitchFamily="34" charset="0"/>
                <a:sym typeface="Calibri" panose="020F0502020204030204" pitchFamily="34" charset="0"/>
              </a:rPr>
              <a:t>FACE</a:t>
            </a:r>
            <a:r>
              <a:rPr lang="en-US" sz="1800" dirty="0">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n-US" sz="1800" b="1" dirty="0">
                <a:solidFill>
                  <a:srgbClr val="000000"/>
                </a:solidFill>
                <a:latin typeface="Calibri" panose="020F0502020204030204" pitchFamily="34" charset="0"/>
                <a:cs typeface="Calibri" panose="020F0502020204030204" pitchFamily="34" charset="0"/>
                <a:sym typeface="Calibri" panose="020F0502020204030204" pitchFamily="34" charset="0"/>
              </a:rPr>
              <a:t>HOST</a:t>
            </a:r>
            <a:r>
              <a:rPr lang="en-US" sz="1800" dirty="0">
                <a:solidFill>
                  <a:srgbClr val="000000"/>
                </a:solidFill>
                <a:latin typeface="Calibri" panose="020F0502020204030204" pitchFamily="34" charset="0"/>
                <a:cs typeface="Calibri" panose="020F0502020204030204" pitchFamily="34" charset="0"/>
                <a:sym typeface="Calibri" panose="020F0502020204030204" pitchFamily="34" charset="0"/>
              </a:rPr>
              <a:t>, and </a:t>
            </a:r>
            <a:r>
              <a:rPr lang="en-US" sz="1800" b="1" dirty="0">
                <a:solidFill>
                  <a:srgbClr val="000000"/>
                </a:solidFill>
                <a:latin typeface="Calibri" panose="020F0502020204030204" pitchFamily="34" charset="0"/>
                <a:cs typeface="Calibri" panose="020F0502020204030204" pitchFamily="34" charset="0"/>
                <a:sym typeface="Calibri" panose="020F0502020204030204" pitchFamily="34" charset="0"/>
              </a:rPr>
              <a:t>OMS</a:t>
            </a:r>
            <a:r>
              <a:rPr lang="en-US" sz="1800" dirty="0">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n-US" sz="1800" u="sng" dirty="0">
                <a:solidFill>
                  <a:srgbClr val="000000"/>
                </a:solidFill>
                <a:latin typeface="Calibri" panose="020F0502020204030204" pitchFamily="34" charset="0"/>
                <a:cs typeface="Calibri" panose="020F0502020204030204" pitchFamily="34" charset="0"/>
                <a:sym typeface="Calibri" panose="020F0502020204030204" pitchFamily="34" charset="0"/>
              </a:rPr>
              <a:t>Standards Alignment</a:t>
            </a:r>
          </a:p>
          <a:p>
            <a:pPr lvl="1"/>
            <a:r>
              <a:rPr lang="en-US" sz="1800" dirty="0"/>
              <a:t>Broad cross-service and cross-industry participation</a:t>
            </a:r>
            <a:endParaRPr lang="en-US" sz="1800"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r>
              <a:rPr lang="en-US" sz="1800" dirty="0"/>
              <a:t>Leverages Ground HW Systems Standards</a:t>
            </a:r>
          </a:p>
          <a:p>
            <a:pPr lvl="1"/>
            <a:r>
              <a:rPr lang="en-US" sz="1800" b="1" dirty="0"/>
              <a:t>VICTORY</a:t>
            </a:r>
          </a:p>
          <a:p>
            <a:pPr lvl="1"/>
            <a:r>
              <a:rPr lang="en-US" sz="1800" b="1" dirty="0"/>
              <a:t>CMOSS</a:t>
            </a:r>
          </a:p>
          <a:p>
            <a:pPr lvl="1"/>
            <a:r>
              <a:rPr lang="en-US" sz="1800" b="1" dirty="0"/>
              <a:t>MORA</a:t>
            </a:r>
          </a:p>
          <a:p>
            <a:r>
              <a:rPr lang="en-US" sz="1800" dirty="0"/>
              <a:t>Overlaps &amp; Incorporates Numerous Standards</a:t>
            </a:r>
          </a:p>
          <a:p>
            <a:pPr lvl="1"/>
            <a:r>
              <a:rPr lang="en-US" sz="1800" dirty="0"/>
              <a:t>Focus on cross-domain sensor integration</a:t>
            </a:r>
          </a:p>
          <a:p>
            <a:pPr lvl="1"/>
            <a:r>
              <a:rPr lang="en-US" sz="1800" dirty="0"/>
              <a:t>Covers </a:t>
            </a:r>
            <a:r>
              <a:rPr lang="en-US" sz="1800" b="1" i="1" dirty="0"/>
              <a:t>HW</a:t>
            </a:r>
            <a:r>
              <a:rPr lang="en-US" sz="1800" b="1" dirty="0"/>
              <a:t> &amp; </a:t>
            </a:r>
            <a:r>
              <a:rPr lang="en-US" sz="1800" b="1" i="1" dirty="0"/>
              <a:t>SW</a:t>
            </a:r>
          </a:p>
          <a:p>
            <a:pPr lvl="1"/>
            <a:r>
              <a:rPr lang="en-US" sz="1800" dirty="0">
                <a:solidFill>
                  <a:srgbClr val="000000"/>
                </a:solidFill>
                <a:latin typeface="Calibri" panose="020F0502020204030204" pitchFamily="34" charset="0"/>
                <a:cs typeface="Calibri" panose="020F0502020204030204" pitchFamily="34" charset="0"/>
                <a:sym typeface="Calibri" panose="020F0502020204030204" pitchFamily="34" charset="0"/>
              </a:rPr>
              <a:t>Consideration of </a:t>
            </a:r>
            <a:r>
              <a:rPr lang="en-US" sz="1800" b="1" i="1" dirty="0">
                <a:solidFill>
                  <a:srgbClr val="000000"/>
                </a:solidFill>
                <a:latin typeface="Calibri" panose="020F0502020204030204" pitchFamily="34" charset="0"/>
                <a:cs typeface="Calibri" panose="020F0502020204030204" pitchFamily="34" charset="0"/>
                <a:sym typeface="Calibri" panose="020F0502020204030204" pitchFamily="34" charset="0"/>
              </a:rPr>
              <a:t>Ground, Air, and Space</a:t>
            </a:r>
          </a:p>
          <a:p>
            <a:r>
              <a:rPr lang="en-US" sz="1800" dirty="0"/>
              <a:t>Opportunity to Influence</a:t>
            </a:r>
          </a:p>
          <a:p>
            <a:pPr lvl="1"/>
            <a:r>
              <a:rPr lang="en-US" sz="1800" dirty="0">
                <a:solidFill>
                  <a:srgbClr val="000000"/>
                </a:solidFill>
                <a:latin typeface="Calibri" panose="020F0502020204030204" pitchFamily="34" charset="0"/>
                <a:cs typeface="Calibri" panose="020F0502020204030204" pitchFamily="34" charset="0"/>
                <a:sym typeface="Calibri" panose="020F0502020204030204" pitchFamily="34" charset="0"/>
              </a:rPr>
              <a:t>Early Interop Demo </a:t>
            </a:r>
            <a:r>
              <a:rPr lang="en-US" sz="1800" dirty="0"/>
              <a:t>Completed (USAF Funded)</a:t>
            </a:r>
            <a:endParaRPr lang="en-US" sz="1800"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lvl="1"/>
            <a:r>
              <a:rPr lang="en-US" sz="1800" dirty="0">
                <a:solidFill>
                  <a:srgbClr val="000000"/>
                </a:solidFill>
                <a:latin typeface="Calibri" panose="020F0502020204030204" pitchFamily="34" charset="0"/>
                <a:cs typeface="Calibri" panose="020F0502020204030204" pitchFamily="34" charset="0"/>
                <a:sym typeface="Calibri" panose="020F0502020204030204" pitchFamily="34" charset="0"/>
              </a:rPr>
              <a:t>Nearing V1.0 Release (Expected Mid-FY21)</a:t>
            </a:r>
          </a:p>
          <a:p>
            <a:pPr lvl="1"/>
            <a:r>
              <a:rPr lang="en-US" sz="1800" dirty="0"/>
              <a:t>Recommend Greater Army Involvement (Other Domains?)</a:t>
            </a:r>
            <a:endParaRPr lang="en-US" sz="1800" dirty="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8" name="TextBox 7">
            <a:extLst>
              <a:ext uri="{FF2B5EF4-FFF2-40B4-BE49-F238E27FC236}">
                <a16:creationId xmlns:a16="http://schemas.microsoft.com/office/drawing/2014/main" id="{BDADCE6C-69CD-574B-888D-59D814826A87}"/>
              </a:ext>
            </a:extLst>
          </p:cNvPr>
          <p:cNvSpPr txBox="1"/>
          <p:nvPr/>
        </p:nvSpPr>
        <p:spPr>
          <a:xfrm>
            <a:off x="493776" y="6465453"/>
            <a:ext cx="10647547" cy="369332"/>
          </a:xfrm>
          <a:prstGeom prst="rect">
            <a:avLst/>
          </a:prstGeom>
          <a:solidFill>
            <a:schemeClr val="bg1">
              <a:alpha val="40000"/>
            </a:schemeClr>
          </a:solidFill>
        </p:spPr>
        <p:txBody>
          <a:bodyPr wrap="square" rtlCol="0">
            <a:spAutoFit/>
          </a:bodyPr>
          <a:lstStyle/>
          <a:p>
            <a:pPr algn="l"/>
            <a:r>
              <a:rPr lang="en-US" b="1" dirty="0">
                <a:solidFill>
                  <a:srgbClr val="FF0000"/>
                </a:solidFill>
              </a:rPr>
              <a:t>Why Another Standard? Enables greater agility through subsystem upgradability across PEOs and Vendors…</a:t>
            </a:r>
          </a:p>
        </p:txBody>
      </p:sp>
      <p:pic>
        <p:nvPicPr>
          <p:cNvPr id="9" name="Picture 8">
            <a:extLst>
              <a:ext uri="{FF2B5EF4-FFF2-40B4-BE49-F238E27FC236}">
                <a16:creationId xmlns:a16="http://schemas.microsoft.com/office/drawing/2014/main" id="{058A4356-741C-6240-9DE5-BB1A51D726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2966506"/>
            <a:ext cx="2270800" cy="2579120"/>
          </a:xfrm>
          <a:prstGeom prst="roundRect">
            <a:avLst>
              <a:gd name="adj" fmla="val 494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2">
            <a:extLst>
              <a:ext uri="{FF2B5EF4-FFF2-40B4-BE49-F238E27FC236}">
                <a16:creationId xmlns:a16="http://schemas.microsoft.com/office/drawing/2014/main" id="{89C35828-A5B3-234D-A0C2-198CD358DBE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06697" y="1312374"/>
            <a:ext cx="4278196" cy="2738045"/>
          </a:xfrm>
          <a:prstGeom prst="roundRect">
            <a:avLst>
              <a:gd name="adj" fmla="val 894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CA9C70F-9F00-BE45-A33D-465DDE3687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06697" y="4092882"/>
            <a:ext cx="4276858" cy="2405733"/>
          </a:xfrm>
          <a:prstGeom prst="roundRect">
            <a:avLst>
              <a:gd name="adj" fmla="val 894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99499881"/>
      </p:ext>
    </p:extLst>
  </p:cSld>
  <p:clrMapOvr>
    <a:masterClrMapping/>
  </p:clrMapOvr>
  <mc:AlternateContent xmlns:mc="http://schemas.openxmlformats.org/markup-compatibility/2006" xmlns:p14="http://schemas.microsoft.com/office/powerpoint/2010/main">
    <mc:Choice Requires="p14">
      <p:transition spd="med" p14:dur="740">
        <p14:prism isInverted="1"/>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C8E0-A938-6748-A84B-8E661F104A08}"/>
              </a:ext>
            </a:extLst>
          </p:cNvPr>
          <p:cNvSpPr>
            <a:spLocks noGrp="1"/>
          </p:cNvSpPr>
          <p:nvPr>
            <p:ph type="title"/>
          </p:nvPr>
        </p:nvSpPr>
        <p:spPr/>
        <p:txBody>
          <a:bodyPr/>
          <a:lstStyle/>
          <a:p>
            <a:r>
              <a:rPr lang="en-US" sz="3200" dirty="0"/>
              <a:t>Example: VLC Task AV/MSA IDD</a:t>
            </a:r>
          </a:p>
        </p:txBody>
      </p:sp>
      <p:sp>
        <p:nvSpPr>
          <p:cNvPr id="3" name="Content Placeholder 2">
            <a:extLst>
              <a:ext uri="{FF2B5EF4-FFF2-40B4-BE49-F238E27FC236}">
                <a16:creationId xmlns:a16="http://schemas.microsoft.com/office/drawing/2014/main" id="{96B88BB0-C299-D54B-BB12-17B1866E15DA}"/>
              </a:ext>
            </a:extLst>
          </p:cNvPr>
          <p:cNvSpPr>
            <a:spLocks noGrp="1"/>
          </p:cNvSpPr>
          <p:nvPr>
            <p:ph idx="1"/>
          </p:nvPr>
        </p:nvSpPr>
        <p:spPr>
          <a:xfrm>
            <a:off x="493776" y="1434377"/>
            <a:ext cx="7151033" cy="5064238"/>
          </a:xfrm>
          <a:solidFill>
            <a:schemeClr val="bg1">
              <a:alpha val="60000"/>
            </a:schemeClr>
          </a:solidFill>
          <a:ln w="12700">
            <a:solidFill>
              <a:schemeClr val="accent4"/>
            </a:solidFill>
            <a:miter lim="800000"/>
          </a:ln>
        </p:spPr>
        <p:txBody>
          <a:bodyPr vert="horz" lIns="91440" tIns="45720" rIns="91440" bIns="45720" rtlCol="0">
            <a:normAutofit fontScale="92500" lnSpcReduction="20000"/>
          </a:bodyPr>
          <a:lstStyle/>
          <a:p>
            <a:r>
              <a:rPr lang="en-US" sz="1800" dirty="0"/>
              <a:t>Multi-Vendor w/Gov Lead</a:t>
            </a:r>
          </a:p>
          <a:p>
            <a:pPr lvl="1"/>
            <a:r>
              <a:rPr lang="en-US" sz="1800" dirty="0"/>
              <a:t>Vertical Lift Consortium (VLC) open-to-industry task</a:t>
            </a:r>
          </a:p>
          <a:p>
            <a:pPr lvl="1"/>
            <a:r>
              <a:rPr lang="en-US" sz="1800" dirty="0"/>
              <a:t>USG Funding and Leadership, Numerous Vendors, One-Team</a:t>
            </a:r>
          </a:p>
          <a:p>
            <a:pPr lvl="1"/>
            <a:r>
              <a:rPr lang="en-US" sz="1800" dirty="0"/>
              <a:t>S&amp;T Transition to PEO (FVL focus)</a:t>
            </a:r>
          </a:p>
          <a:p>
            <a:r>
              <a:rPr lang="en-US" sz="1800" dirty="0"/>
              <a:t>Air Vehicle (AV) and Mission System (MS) Interface Description (ID)</a:t>
            </a:r>
          </a:p>
          <a:p>
            <a:pPr lvl="1"/>
            <a:r>
              <a:rPr lang="en-US" sz="1800" dirty="0"/>
              <a:t>Functional Decomposition to define 332 unique functions at a modular / component level</a:t>
            </a:r>
          </a:p>
          <a:p>
            <a:pPr lvl="1"/>
            <a:r>
              <a:rPr lang="en-US" sz="1800" dirty="0"/>
              <a:t>Decomposes / Integrates MIL-STD-881 &amp; Joint Common Architecture</a:t>
            </a:r>
          </a:p>
          <a:p>
            <a:pPr lvl="1"/>
            <a:r>
              <a:rPr lang="en-US" sz="1800" dirty="0"/>
              <a:t>Includes low level autonomy / cognitive decision aid (~90 functions)</a:t>
            </a:r>
          </a:p>
          <a:p>
            <a:r>
              <a:rPr lang="en-US" sz="1800" dirty="0"/>
              <a:t>Extensive use of MBSE</a:t>
            </a:r>
          </a:p>
          <a:p>
            <a:pPr lvl="1"/>
            <a:r>
              <a:rPr lang="en-US" sz="1800" dirty="0"/>
              <a:t>Style Guides</a:t>
            </a:r>
          </a:p>
          <a:p>
            <a:pPr lvl="1"/>
            <a:r>
              <a:rPr lang="en-US" sz="1800" dirty="0"/>
              <a:t>Model Validation</a:t>
            </a:r>
          </a:p>
          <a:p>
            <a:r>
              <a:rPr lang="en-US" sz="1800" dirty="0"/>
              <a:t>Trace to Broadly Adopted Processes</a:t>
            </a:r>
          </a:p>
          <a:p>
            <a:pPr lvl="1"/>
            <a:r>
              <a:rPr lang="en-US" sz="1800" dirty="0"/>
              <a:t>Highly aligned to </a:t>
            </a:r>
            <a:r>
              <a:rPr lang="en-US" sz="1800" b="1" dirty="0"/>
              <a:t>FACE</a:t>
            </a:r>
            <a:r>
              <a:rPr lang="en-US" sz="1800" dirty="0"/>
              <a:t> Approach for SW</a:t>
            </a:r>
          </a:p>
          <a:p>
            <a:pPr lvl="1"/>
            <a:r>
              <a:rPr lang="en-US" sz="1800" dirty="0"/>
              <a:t>Inclusive of </a:t>
            </a:r>
            <a:r>
              <a:rPr lang="en-US" sz="1800" b="1" dirty="0"/>
              <a:t>HOST</a:t>
            </a:r>
            <a:r>
              <a:rPr lang="en-US" sz="1800" dirty="0"/>
              <a:t> and </a:t>
            </a:r>
            <a:r>
              <a:rPr lang="en-US" sz="1800" b="1" dirty="0"/>
              <a:t>SOSA</a:t>
            </a:r>
            <a:r>
              <a:rPr lang="en-US" sz="1800" dirty="0"/>
              <a:t> for HW </a:t>
            </a:r>
          </a:p>
          <a:p>
            <a:pPr lvl="1"/>
            <a:r>
              <a:rPr lang="en-US" sz="1800" dirty="0"/>
              <a:t>Use of </a:t>
            </a:r>
            <a:r>
              <a:rPr lang="en-US" sz="1800" b="1" dirty="0"/>
              <a:t>ISO 42010 </a:t>
            </a:r>
            <a:r>
              <a:rPr lang="en-US" sz="1800" dirty="0"/>
              <a:t>Architecture Description</a:t>
            </a:r>
          </a:p>
          <a:p>
            <a:pPr lvl="1"/>
            <a:r>
              <a:rPr lang="en-US" sz="1800" dirty="0"/>
              <a:t>Architecture Tradeoff Analysis Method (</a:t>
            </a:r>
            <a:r>
              <a:rPr lang="en-US" sz="1800" b="1" dirty="0"/>
              <a:t>ATAM</a:t>
            </a:r>
            <a:r>
              <a:rPr lang="en-US" sz="1800" dirty="0"/>
              <a:t>™) is an SEI best practice using Quality Attributes for comparative analysis</a:t>
            </a:r>
          </a:p>
        </p:txBody>
      </p:sp>
      <p:pic>
        <p:nvPicPr>
          <p:cNvPr id="10" name="Picture 9" descr="Diagram, text&#10;&#10;Description automatically generated">
            <a:extLst>
              <a:ext uri="{FF2B5EF4-FFF2-40B4-BE49-F238E27FC236}">
                <a16:creationId xmlns:a16="http://schemas.microsoft.com/office/drawing/2014/main" id="{18EF97FA-4DB1-2742-B972-94672FB2E3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14680" y="1392660"/>
            <a:ext cx="3983544" cy="22968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Graphical user interface, text, application&#10;&#10;Description automatically generated">
            <a:extLst>
              <a:ext uri="{FF2B5EF4-FFF2-40B4-BE49-F238E27FC236}">
                <a16:creationId xmlns:a16="http://schemas.microsoft.com/office/drawing/2014/main" id="{C7F37ECA-5326-424B-8C99-04EA54CC896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72499" y="3386473"/>
            <a:ext cx="3432227" cy="1929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descr="Graphical user interface, text, application, Word&#10;&#10;Description automatically generated">
            <a:extLst>
              <a:ext uri="{FF2B5EF4-FFF2-40B4-BE49-F238E27FC236}">
                <a16:creationId xmlns:a16="http://schemas.microsoft.com/office/drawing/2014/main" id="{A4405200-51FA-BF4B-99D2-3CDD6843935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44809" y="5156733"/>
            <a:ext cx="4419728" cy="12884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a:off x="2248410" y="6413609"/>
            <a:ext cx="6324089" cy="369332"/>
          </a:xfrm>
          <a:prstGeom prst="rect">
            <a:avLst/>
          </a:prstGeom>
          <a:solidFill>
            <a:schemeClr val="bg1">
              <a:alpha val="40000"/>
            </a:schemeClr>
          </a:solidFill>
        </p:spPr>
        <p:txBody>
          <a:bodyPr wrap="square" rtlCol="0">
            <a:spAutoFit/>
          </a:bodyPr>
          <a:lstStyle/>
          <a:p>
            <a:pPr algn="l"/>
            <a:r>
              <a:rPr lang="en-US" dirty="0">
                <a:solidFill>
                  <a:srgbClr val="FF0000"/>
                </a:solidFill>
              </a:rPr>
              <a:t>Strong Industry Buy-in For More Granular &amp; Modular Interfaces</a:t>
            </a:r>
          </a:p>
        </p:txBody>
      </p:sp>
    </p:spTree>
    <p:extLst>
      <p:ext uri="{BB962C8B-B14F-4D97-AF65-F5344CB8AC3E}">
        <p14:creationId xmlns:p14="http://schemas.microsoft.com/office/powerpoint/2010/main" val="3709315551"/>
      </p:ext>
    </p:extLst>
  </p:cSld>
  <p:clrMapOvr>
    <a:masterClrMapping/>
  </p:clrMapOvr>
  <mc:AlternateContent xmlns:mc="http://schemas.openxmlformats.org/markup-compatibility/2006" xmlns:p14="http://schemas.microsoft.com/office/powerpoint/2010/main">
    <mc:Choice Requires="p14">
      <p:transition spd="med" p14:dur="740">
        <p14:prism isInverted="1"/>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p:cNvSpPr txBox="1">
            <a:spLocks/>
          </p:cNvSpPr>
          <p:nvPr/>
        </p:nvSpPr>
        <p:spPr>
          <a:xfrm>
            <a:off x="3736170" y="1695618"/>
            <a:ext cx="3189832" cy="913268"/>
          </a:xfrm>
          <a:prstGeom prst="rect">
            <a:avLst/>
          </a:prstGeom>
          <a:solidFill>
            <a:schemeClr val="accent4">
              <a:lumMod val="50000"/>
            </a:schemeClr>
          </a:solidFill>
          <a:ln w="19050">
            <a:solidFill>
              <a:schemeClr val="bg1"/>
            </a:solidFill>
          </a:ln>
          <a:effectLst>
            <a:outerShdw blurRad="50800" dist="38100" dir="5400000" algn="t" rotWithShape="0">
              <a:prstClr val="black">
                <a:alpha val="40000"/>
              </a:prstClr>
            </a:outerShdw>
          </a:effectLst>
        </p:spPr>
        <p:txBody>
          <a:bodyPr anchor="ctr"/>
          <a:lstStyle>
            <a:lvl1pPr algn="l" defTabSz="914400" rtl="0" eaLnBrk="1" latinLnBrk="0" hangingPunct="1">
              <a:lnSpc>
                <a:spcPct val="90000"/>
              </a:lnSpc>
              <a:spcBef>
                <a:spcPct val="0"/>
              </a:spcBef>
              <a:buNone/>
              <a:defRPr lang="en-US" sz="3600" b="1" i="0" kern="120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defRPr>
            </a:lvl1pPr>
          </a:lstStyle>
          <a:p>
            <a:pPr algn="ctr">
              <a:lnSpc>
                <a:spcPts val="2100"/>
              </a:lnSpc>
              <a:defRPr/>
            </a:pPr>
            <a:r>
              <a:rPr sz="1800" dirty="0">
                <a:solidFill>
                  <a:schemeClr val="bg1"/>
                </a:solidFill>
                <a:latin typeface="Eras Medium ITC" panose="020B0602030504020804" pitchFamily="34" charset="0"/>
              </a:rPr>
              <a:t>U.S. Code 2446a</a:t>
            </a:r>
          </a:p>
          <a:p>
            <a:pPr algn="ctr">
              <a:lnSpc>
                <a:spcPts val="1400"/>
              </a:lnSpc>
              <a:spcBef>
                <a:spcPts val="0"/>
              </a:spcBef>
              <a:defRPr/>
            </a:pPr>
            <a:r>
              <a:rPr lang="en-US" sz="1200" dirty="0">
                <a:solidFill>
                  <a:schemeClr val="bg1"/>
                </a:solidFill>
                <a:latin typeface="Eras Medium ITC" panose="020B0602030504020804" pitchFamily="34" charset="0"/>
              </a:rPr>
              <a:t>MOSA is an Integrated Business and Technical Strategy</a:t>
            </a:r>
            <a:endParaRPr sz="1200" dirty="0">
              <a:solidFill>
                <a:schemeClr val="bg1"/>
              </a:solidFill>
              <a:latin typeface="Eras Medium ITC" panose="020B0602030504020804" pitchFamily="34" charset="0"/>
            </a:endParaRPr>
          </a:p>
        </p:txBody>
      </p:sp>
      <p:sp>
        <p:nvSpPr>
          <p:cNvPr id="2" name="Slide Number Placeholder 1"/>
          <p:cNvSpPr>
            <a:spLocks noGrp="1"/>
          </p:cNvSpPr>
          <p:nvPr>
            <p:ph type="sldNum" sz="quarter" idx="4"/>
          </p:nvPr>
        </p:nvSpPr>
        <p:spPr/>
        <p:txBody>
          <a:bodyPr/>
          <a:lstStyle/>
          <a:p>
            <a:fld id="{D0EE064D-516F-4018-88E2-AA55DAC2ABA6}" type="slidenum">
              <a:rPr lang="en-US" smtClean="0"/>
              <a:pPr/>
              <a:t>13</a:t>
            </a:fld>
            <a:endParaRPr lang="en-US" dirty="0"/>
          </a:p>
        </p:txBody>
      </p:sp>
      <p:sp>
        <p:nvSpPr>
          <p:cNvPr id="3" name="Title 2"/>
          <p:cNvSpPr>
            <a:spLocks noGrp="1"/>
          </p:cNvSpPr>
          <p:nvPr>
            <p:ph type="title"/>
          </p:nvPr>
        </p:nvSpPr>
        <p:spPr/>
        <p:txBody>
          <a:bodyPr/>
          <a:lstStyle/>
          <a:p>
            <a:r>
              <a:rPr lang="en-US" dirty="0"/>
              <a:t>Evolution of MOSA Guidance</a:t>
            </a:r>
          </a:p>
        </p:txBody>
      </p:sp>
      <p:sp>
        <p:nvSpPr>
          <p:cNvPr id="10" name="Title 1"/>
          <p:cNvSpPr txBox="1">
            <a:spLocks/>
          </p:cNvSpPr>
          <p:nvPr/>
        </p:nvSpPr>
        <p:spPr>
          <a:xfrm>
            <a:off x="395022" y="1475494"/>
            <a:ext cx="3062796" cy="913268"/>
          </a:xfrm>
          <a:prstGeom prst="rect">
            <a:avLst/>
          </a:prstGeom>
          <a:solidFill>
            <a:schemeClr val="accent5">
              <a:lumMod val="75000"/>
            </a:schemeClr>
          </a:solidFill>
          <a:ln w="19050">
            <a:solidFill>
              <a:schemeClr val="bg1"/>
            </a:solidFill>
          </a:ln>
          <a:effectLst>
            <a:outerShdw blurRad="50800" dist="38100" dir="5400000" algn="t" rotWithShape="0">
              <a:prstClr val="black">
                <a:alpha val="40000"/>
              </a:prstClr>
            </a:outerShdw>
          </a:effectLst>
        </p:spPr>
        <p:txBody>
          <a:bodyPr anchor="ctr"/>
          <a:lstStyle>
            <a:lvl1pPr algn="l" defTabSz="914400" rtl="0" eaLnBrk="1" latinLnBrk="0" hangingPunct="1">
              <a:lnSpc>
                <a:spcPct val="90000"/>
              </a:lnSpc>
              <a:spcBef>
                <a:spcPct val="0"/>
              </a:spcBef>
              <a:buNone/>
              <a:defRPr lang="en-US" sz="3600" b="1" i="0" kern="120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defRPr>
            </a:lvl1pPr>
          </a:lstStyle>
          <a:p>
            <a:pPr algn="ctr">
              <a:lnSpc>
                <a:spcPts val="1700"/>
              </a:lnSpc>
              <a:defRPr/>
            </a:pPr>
            <a:r>
              <a:rPr sz="1800" dirty="0">
                <a:solidFill>
                  <a:schemeClr val="bg1"/>
                </a:solidFill>
                <a:latin typeface="Eras Medium ITC" panose="020B0602030504020804" pitchFamily="34" charset="0"/>
              </a:rPr>
              <a:t>OSD PM Guide: MOSA for Acquisition</a:t>
            </a:r>
          </a:p>
          <a:p>
            <a:pPr algn="ctr">
              <a:lnSpc>
                <a:spcPts val="1400"/>
              </a:lnSpc>
              <a:spcBef>
                <a:spcPts val="0"/>
              </a:spcBef>
              <a:defRPr/>
            </a:pPr>
            <a:r>
              <a:rPr lang="en-US" sz="1200" dirty="0">
                <a:solidFill>
                  <a:schemeClr val="bg1"/>
                </a:solidFill>
                <a:latin typeface="Eras Medium ITC" panose="020B0602030504020804" pitchFamily="34" charset="0"/>
              </a:rPr>
              <a:t>Defines 5 Principles for MOSA</a:t>
            </a:r>
            <a:endParaRPr sz="1200" dirty="0">
              <a:solidFill>
                <a:schemeClr val="bg1"/>
              </a:solidFill>
              <a:latin typeface="Eras Medium ITC" panose="020B0602030504020804" pitchFamily="34" charset="0"/>
            </a:endParaRPr>
          </a:p>
        </p:txBody>
      </p:sp>
      <p:sp>
        <p:nvSpPr>
          <p:cNvPr id="17" name="Shape 16"/>
          <p:cNvSpPr/>
          <p:nvPr/>
        </p:nvSpPr>
        <p:spPr>
          <a:xfrm flipV="1">
            <a:off x="395022" y="2187392"/>
            <a:ext cx="10895663" cy="3953280"/>
          </a:xfrm>
          <a:prstGeom prst="swooshArrow">
            <a:avLst>
              <a:gd name="adj1" fmla="val 25000"/>
              <a:gd name="adj2" fmla="val 25000"/>
            </a:avLst>
          </a:prstGeom>
          <a:gradFill>
            <a:gsLst>
              <a:gs pos="74000">
                <a:schemeClr val="accent4">
                  <a:lumMod val="75000"/>
                </a:schemeClr>
              </a:gs>
              <a:gs pos="100000">
                <a:schemeClr val="accent4">
                  <a:lumMod val="50000"/>
                </a:schemeClr>
              </a:gs>
              <a:gs pos="27000">
                <a:srgbClr val="CEC597">
                  <a:alpha val="83000"/>
                </a:srgbClr>
              </a:gs>
              <a:gs pos="35000">
                <a:srgbClr val="FFC000">
                  <a:alpha val="68000"/>
                </a:srgbClr>
              </a:gs>
              <a:gs pos="0">
                <a:schemeClr val="accent5">
                  <a:lumMod val="40000"/>
                  <a:lumOff val="60000"/>
                  <a:alpha val="0"/>
                </a:schemeClr>
              </a:gs>
            </a:gsLst>
            <a:lin ang="0" scaled="1"/>
          </a:gradFill>
          <a:scene3d>
            <a:camera prst="orthographicFront"/>
            <a:lightRig rig="threePt" dir="t"/>
          </a:scene3d>
          <a:sp3d>
            <a:bevelT/>
          </a:sp3d>
        </p:spPr>
        <p:style>
          <a:lnRef idx="0">
            <a:schemeClr val="accent5">
              <a:hueOff val="0"/>
              <a:satOff val="0"/>
              <a:lumOff val="0"/>
              <a:alphaOff val="0"/>
            </a:schemeClr>
          </a:lnRef>
          <a:fillRef idx="1">
            <a:schemeClr val="accent5">
              <a:tint val="40000"/>
              <a:hueOff val="0"/>
              <a:satOff val="0"/>
              <a:lumOff val="0"/>
              <a:alphaOff val="0"/>
            </a:schemeClr>
          </a:fillRef>
          <a:effectRef idx="2">
            <a:schemeClr val="accent5">
              <a:tint val="40000"/>
              <a:hueOff val="0"/>
              <a:satOff val="0"/>
              <a:lumOff val="0"/>
              <a:alphaOff val="0"/>
            </a:schemeClr>
          </a:effectRef>
          <a:fontRef idx="minor">
            <a:schemeClr val="dk1">
              <a:hueOff val="0"/>
              <a:satOff val="0"/>
              <a:lumOff val="0"/>
              <a:alphaOff val="0"/>
            </a:schemeClr>
          </a:fontRef>
        </p:style>
      </p:sp>
      <p:sp>
        <p:nvSpPr>
          <p:cNvPr id="30" name="Right Arrow 17"/>
          <p:cNvSpPr/>
          <p:nvPr/>
        </p:nvSpPr>
        <p:spPr>
          <a:xfrm rot="5400000">
            <a:off x="1420983" y="1970001"/>
            <a:ext cx="785433" cy="1545263"/>
          </a:xfrm>
          <a:custGeom>
            <a:avLst/>
            <a:gdLst>
              <a:gd name="connsiteX0" fmla="*/ 0 w 1535723"/>
              <a:gd name="connsiteY0" fmla="*/ 404446 h 1617785"/>
              <a:gd name="connsiteX1" fmla="*/ 767862 w 1535723"/>
              <a:gd name="connsiteY1" fmla="*/ 404446 h 1617785"/>
              <a:gd name="connsiteX2" fmla="*/ 767862 w 1535723"/>
              <a:gd name="connsiteY2" fmla="*/ 0 h 1617785"/>
              <a:gd name="connsiteX3" fmla="*/ 1535723 w 1535723"/>
              <a:gd name="connsiteY3" fmla="*/ 808893 h 1617785"/>
              <a:gd name="connsiteX4" fmla="*/ 767862 w 1535723"/>
              <a:gd name="connsiteY4" fmla="*/ 1617785 h 1617785"/>
              <a:gd name="connsiteX5" fmla="*/ 767862 w 1535723"/>
              <a:gd name="connsiteY5" fmla="*/ 1213339 h 1617785"/>
              <a:gd name="connsiteX6" fmla="*/ 0 w 1535723"/>
              <a:gd name="connsiteY6" fmla="*/ 1213339 h 1617785"/>
              <a:gd name="connsiteX7" fmla="*/ 0 w 1535723"/>
              <a:gd name="connsiteY7" fmla="*/ 404446 h 1617785"/>
              <a:gd name="connsiteX0" fmla="*/ 0 w 1535723"/>
              <a:gd name="connsiteY0" fmla="*/ 240323 h 1453662"/>
              <a:gd name="connsiteX1" fmla="*/ 767862 w 1535723"/>
              <a:gd name="connsiteY1" fmla="*/ 240323 h 1453662"/>
              <a:gd name="connsiteX2" fmla="*/ 756139 w 1535723"/>
              <a:gd name="connsiteY2" fmla="*/ 0 h 1453662"/>
              <a:gd name="connsiteX3" fmla="*/ 1535723 w 1535723"/>
              <a:gd name="connsiteY3" fmla="*/ 644770 h 1453662"/>
              <a:gd name="connsiteX4" fmla="*/ 767862 w 1535723"/>
              <a:gd name="connsiteY4" fmla="*/ 1453662 h 1453662"/>
              <a:gd name="connsiteX5" fmla="*/ 767862 w 1535723"/>
              <a:gd name="connsiteY5" fmla="*/ 1049216 h 1453662"/>
              <a:gd name="connsiteX6" fmla="*/ 0 w 1535723"/>
              <a:gd name="connsiteY6" fmla="*/ 1049216 h 1453662"/>
              <a:gd name="connsiteX7" fmla="*/ 0 w 1535723"/>
              <a:gd name="connsiteY7" fmla="*/ 240323 h 1453662"/>
              <a:gd name="connsiteX0" fmla="*/ 0 w 1535723"/>
              <a:gd name="connsiteY0" fmla="*/ 240323 h 1312985"/>
              <a:gd name="connsiteX1" fmla="*/ 767862 w 1535723"/>
              <a:gd name="connsiteY1" fmla="*/ 240323 h 1312985"/>
              <a:gd name="connsiteX2" fmla="*/ 756139 w 1535723"/>
              <a:gd name="connsiteY2" fmla="*/ 0 h 1312985"/>
              <a:gd name="connsiteX3" fmla="*/ 1535723 w 1535723"/>
              <a:gd name="connsiteY3" fmla="*/ 644770 h 1312985"/>
              <a:gd name="connsiteX4" fmla="*/ 779585 w 1535723"/>
              <a:gd name="connsiteY4" fmla="*/ 1312985 h 1312985"/>
              <a:gd name="connsiteX5" fmla="*/ 767862 w 1535723"/>
              <a:gd name="connsiteY5" fmla="*/ 1049216 h 1312985"/>
              <a:gd name="connsiteX6" fmla="*/ 0 w 1535723"/>
              <a:gd name="connsiteY6" fmla="*/ 1049216 h 1312985"/>
              <a:gd name="connsiteX7" fmla="*/ 0 w 1535723"/>
              <a:gd name="connsiteY7" fmla="*/ 240323 h 1312985"/>
              <a:gd name="connsiteX0" fmla="*/ 0 w 1535723"/>
              <a:gd name="connsiteY0" fmla="*/ 228600 h 1301262"/>
              <a:gd name="connsiteX1" fmla="*/ 767862 w 1535723"/>
              <a:gd name="connsiteY1" fmla="*/ 228600 h 1301262"/>
              <a:gd name="connsiteX2" fmla="*/ 775456 w 1535723"/>
              <a:gd name="connsiteY2" fmla="*/ 0 h 1301262"/>
              <a:gd name="connsiteX3" fmla="*/ 1535723 w 1535723"/>
              <a:gd name="connsiteY3" fmla="*/ 633047 h 1301262"/>
              <a:gd name="connsiteX4" fmla="*/ 779585 w 1535723"/>
              <a:gd name="connsiteY4" fmla="*/ 1301262 h 1301262"/>
              <a:gd name="connsiteX5" fmla="*/ 767862 w 1535723"/>
              <a:gd name="connsiteY5" fmla="*/ 1037493 h 1301262"/>
              <a:gd name="connsiteX6" fmla="*/ 0 w 1535723"/>
              <a:gd name="connsiteY6" fmla="*/ 1037493 h 1301262"/>
              <a:gd name="connsiteX7" fmla="*/ 0 w 1535723"/>
              <a:gd name="connsiteY7" fmla="*/ 228600 h 1301262"/>
              <a:gd name="connsiteX0" fmla="*/ 0 w 1535723"/>
              <a:gd name="connsiteY0" fmla="*/ 205154 h 1277816"/>
              <a:gd name="connsiteX1" fmla="*/ 767862 w 1535723"/>
              <a:gd name="connsiteY1" fmla="*/ 205154 h 1277816"/>
              <a:gd name="connsiteX2" fmla="*/ 794773 w 1535723"/>
              <a:gd name="connsiteY2" fmla="*/ 0 h 1277816"/>
              <a:gd name="connsiteX3" fmla="*/ 1535723 w 1535723"/>
              <a:gd name="connsiteY3" fmla="*/ 609601 h 1277816"/>
              <a:gd name="connsiteX4" fmla="*/ 779585 w 1535723"/>
              <a:gd name="connsiteY4" fmla="*/ 1277816 h 1277816"/>
              <a:gd name="connsiteX5" fmla="*/ 767862 w 1535723"/>
              <a:gd name="connsiteY5" fmla="*/ 1014047 h 1277816"/>
              <a:gd name="connsiteX6" fmla="*/ 0 w 1535723"/>
              <a:gd name="connsiteY6" fmla="*/ 1014047 h 1277816"/>
              <a:gd name="connsiteX7" fmla="*/ 0 w 1535723"/>
              <a:gd name="connsiteY7" fmla="*/ 205154 h 1277816"/>
              <a:gd name="connsiteX0" fmla="*/ 0 w 1535723"/>
              <a:gd name="connsiteY0" fmla="*/ 205154 h 1242646"/>
              <a:gd name="connsiteX1" fmla="*/ 767862 w 1535723"/>
              <a:gd name="connsiteY1" fmla="*/ 205154 h 1242646"/>
              <a:gd name="connsiteX2" fmla="*/ 794773 w 1535723"/>
              <a:gd name="connsiteY2" fmla="*/ 0 h 1242646"/>
              <a:gd name="connsiteX3" fmla="*/ 1535723 w 1535723"/>
              <a:gd name="connsiteY3" fmla="*/ 609601 h 1242646"/>
              <a:gd name="connsiteX4" fmla="*/ 789244 w 1535723"/>
              <a:gd name="connsiteY4" fmla="*/ 1242646 h 1242646"/>
              <a:gd name="connsiteX5" fmla="*/ 767862 w 1535723"/>
              <a:gd name="connsiteY5" fmla="*/ 1014047 h 1242646"/>
              <a:gd name="connsiteX6" fmla="*/ 0 w 1535723"/>
              <a:gd name="connsiteY6" fmla="*/ 1014047 h 1242646"/>
              <a:gd name="connsiteX7" fmla="*/ 0 w 1535723"/>
              <a:gd name="connsiteY7" fmla="*/ 205154 h 1242646"/>
              <a:gd name="connsiteX0" fmla="*/ 0 w 1535723"/>
              <a:gd name="connsiteY0" fmla="*/ 146765 h 1184257"/>
              <a:gd name="connsiteX1" fmla="*/ 767862 w 1535723"/>
              <a:gd name="connsiteY1" fmla="*/ 146765 h 1184257"/>
              <a:gd name="connsiteX2" fmla="*/ 770091 w 1535723"/>
              <a:gd name="connsiteY2" fmla="*/ 0 h 1184257"/>
              <a:gd name="connsiteX3" fmla="*/ 1535723 w 1535723"/>
              <a:gd name="connsiteY3" fmla="*/ 551212 h 1184257"/>
              <a:gd name="connsiteX4" fmla="*/ 789244 w 1535723"/>
              <a:gd name="connsiteY4" fmla="*/ 1184257 h 1184257"/>
              <a:gd name="connsiteX5" fmla="*/ 767862 w 1535723"/>
              <a:gd name="connsiteY5" fmla="*/ 955658 h 1184257"/>
              <a:gd name="connsiteX6" fmla="*/ 0 w 1535723"/>
              <a:gd name="connsiteY6" fmla="*/ 955658 h 1184257"/>
              <a:gd name="connsiteX7" fmla="*/ 0 w 1535723"/>
              <a:gd name="connsiteY7" fmla="*/ 146765 h 1184257"/>
              <a:gd name="connsiteX0" fmla="*/ 0 w 1535723"/>
              <a:gd name="connsiteY0" fmla="*/ 146765 h 1086941"/>
              <a:gd name="connsiteX1" fmla="*/ 767862 w 1535723"/>
              <a:gd name="connsiteY1" fmla="*/ 146765 h 1086941"/>
              <a:gd name="connsiteX2" fmla="*/ 770091 w 1535723"/>
              <a:gd name="connsiteY2" fmla="*/ 0 h 1086941"/>
              <a:gd name="connsiteX3" fmla="*/ 1535723 w 1535723"/>
              <a:gd name="connsiteY3" fmla="*/ 551212 h 1086941"/>
              <a:gd name="connsiteX4" fmla="*/ 770048 w 1535723"/>
              <a:gd name="connsiteY4" fmla="*/ 1086941 h 1086941"/>
              <a:gd name="connsiteX5" fmla="*/ 767862 w 1535723"/>
              <a:gd name="connsiteY5" fmla="*/ 955658 h 1086941"/>
              <a:gd name="connsiteX6" fmla="*/ 0 w 1535723"/>
              <a:gd name="connsiteY6" fmla="*/ 955658 h 1086941"/>
              <a:gd name="connsiteX7" fmla="*/ 0 w 1535723"/>
              <a:gd name="connsiteY7" fmla="*/ 146765 h 108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5723" h="1086941">
                <a:moveTo>
                  <a:pt x="0" y="146765"/>
                </a:moveTo>
                <a:lnTo>
                  <a:pt x="767862" y="146765"/>
                </a:lnTo>
                <a:lnTo>
                  <a:pt x="770091" y="0"/>
                </a:lnTo>
                <a:lnTo>
                  <a:pt x="1535723" y="551212"/>
                </a:lnTo>
                <a:lnTo>
                  <a:pt x="770048" y="1086941"/>
                </a:lnTo>
                <a:cubicBezTo>
                  <a:pt x="769319" y="1043180"/>
                  <a:pt x="768591" y="999419"/>
                  <a:pt x="767862" y="955658"/>
                </a:cubicBezTo>
                <a:lnTo>
                  <a:pt x="0" y="955658"/>
                </a:lnTo>
                <a:lnTo>
                  <a:pt x="0" y="146765"/>
                </a:lnTo>
                <a:close/>
              </a:path>
            </a:pathLst>
          </a:custGeom>
          <a:gradFill>
            <a:gsLst>
              <a:gs pos="60754">
                <a:schemeClr val="accent6">
                  <a:lumMod val="75000"/>
                </a:schemeClr>
              </a:gs>
              <a:gs pos="82100">
                <a:schemeClr val="accent6">
                  <a:lumMod val="50000"/>
                </a:schemeClr>
              </a:gs>
              <a:gs pos="100000">
                <a:schemeClr val="tx1"/>
              </a:gs>
              <a:gs pos="0">
                <a:srgbClr val="1656A0">
                  <a:lumMod val="20000"/>
                  <a:lumOff val="80000"/>
                  <a:alpha val="0"/>
                </a:srgbClr>
              </a:gs>
            </a:gsLst>
            <a:lin ang="0" scaled="1"/>
          </a:gradFill>
          <a:ln>
            <a:noFill/>
          </a:ln>
          <a:effectLst>
            <a:outerShdw blurRad="50800" dist="38100" dir="5400000" algn="t" rotWithShape="0">
              <a:prstClr val="black">
                <a:alpha val="40000"/>
              </a:prstClr>
            </a:outerShdw>
          </a:effectLst>
          <a:scene3d>
            <a:camera prst="orthographicFront"/>
            <a:lightRig rig="threePt" dir="t"/>
          </a:scene3d>
          <a:sp3d>
            <a:bevelT w="57150" h="571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400209" y="2534488"/>
            <a:ext cx="826980" cy="369332"/>
          </a:xfrm>
          <a:prstGeom prst="rect">
            <a:avLst/>
          </a:prstGeom>
          <a:noFill/>
        </p:spPr>
        <p:txBody>
          <a:bodyPr wrap="square" rtlCol="0">
            <a:spAutoFit/>
          </a:bodyPr>
          <a:lstStyle/>
          <a:p>
            <a:pPr algn="ctr"/>
            <a:r>
              <a:rPr lang="en-US" b="1" dirty="0">
                <a:solidFill>
                  <a:schemeClr val="bg1"/>
                </a:solidFill>
                <a:latin typeface="Eras Demi ITC" panose="020B0805030504020804" pitchFamily="34" charset="0"/>
              </a:rPr>
              <a:t>2004</a:t>
            </a:r>
          </a:p>
        </p:txBody>
      </p:sp>
      <p:sp>
        <p:nvSpPr>
          <p:cNvPr id="4" name="5-Point Star 3"/>
          <p:cNvSpPr/>
          <p:nvPr/>
        </p:nvSpPr>
        <p:spPr>
          <a:xfrm>
            <a:off x="1681933" y="3100660"/>
            <a:ext cx="266483" cy="266483"/>
          </a:xfrm>
          <a:prstGeom prst="star5">
            <a:avLst/>
          </a:prstGeom>
          <a:solidFill>
            <a:schemeClr val="bg1"/>
          </a:solidFill>
          <a:ln w="12700">
            <a:solidFill>
              <a:schemeClr val="accent6">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p:cNvSpPr txBox="1">
            <a:spLocks/>
          </p:cNvSpPr>
          <p:nvPr/>
        </p:nvSpPr>
        <p:spPr>
          <a:xfrm>
            <a:off x="491401" y="4455878"/>
            <a:ext cx="3274920" cy="913268"/>
          </a:xfrm>
          <a:prstGeom prst="rect">
            <a:avLst/>
          </a:prstGeom>
          <a:solidFill>
            <a:schemeClr val="accent5">
              <a:lumMod val="75000"/>
            </a:schemeClr>
          </a:solidFill>
          <a:ln w="19050">
            <a:solidFill>
              <a:schemeClr val="bg1"/>
            </a:solidFill>
          </a:ln>
          <a:effectLst>
            <a:outerShdw blurRad="50800" dist="38100" dir="5400000" algn="t" rotWithShape="0">
              <a:prstClr val="black">
                <a:alpha val="40000"/>
              </a:prstClr>
            </a:outerShdw>
          </a:effectLst>
        </p:spPr>
        <p:txBody>
          <a:bodyPr anchor="ctr"/>
          <a:lstStyle>
            <a:lvl1pPr algn="l" defTabSz="914400" rtl="0" eaLnBrk="1" latinLnBrk="0" hangingPunct="1">
              <a:lnSpc>
                <a:spcPct val="90000"/>
              </a:lnSpc>
              <a:spcBef>
                <a:spcPct val="0"/>
              </a:spcBef>
              <a:buNone/>
              <a:defRPr lang="en-US" sz="3600" b="1" i="0" kern="120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defRPr>
            </a:lvl1pPr>
          </a:lstStyle>
          <a:p>
            <a:pPr algn="ctr">
              <a:lnSpc>
                <a:spcPts val="2100"/>
              </a:lnSpc>
              <a:defRPr/>
            </a:pPr>
            <a:r>
              <a:rPr sz="1800" dirty="0">
                <a:solidFill>
                  <a:schemeClr val="bg1"/>
                </a:solidFill>
                <a:latin typeface="Eras Medium ITC" panose="020B0602030504020804" pitchFamily="34" charset="0"/>
              </a:rPr>
              <a:t>DoD OSA Guidebook for PMs</a:t>
            </a:r>
          </a:p>
          <a:p>
            <a:pPr algn="ctr">
              <a:lnSpc>
                <a:spcPts val="1400"/>
              </a:lnSpc>
              <a:spcBef>
                <a:spcPts val="0"/>
              </a:spcBef>
              <a:defRPr/>
            </a:pPr>
            <a:r>
              <a:rPr lang="en-US" sz="1200" dirty="0">
                <a:solidFill>
                  <a:schemeClr val="bg1"/>
                </a:solidFill>
                <a:latin typeface="Eras Medium ITC" panose="020B0602030504020804" pitchFamily="34" charset="0"/>
              </a:rPr>
              <a:t>Recommends MOSA, OSA, and </a:t>
            </a:r>
            <a:br>
              <a:rPr lang="en-US" sz="1200" dirty="0">
                <a:solidFill>
                  <a:schemeClr val="bg1"/>
                </a:solidFill>
                <a:latin typeface="Eras Medium ITC" panose="020B0602030504020804" pitchFamily="34" charset="0"/>
              </a:rPr>
            </a:br>
            <a:r>
              <a:rPr lang="en-US" sz="1200" dirty="0">
                <a:solidFill>
                  <a:schemeClr val="bg1"/>
                </a:solidFill>
                <a:latin typeface="Eras Medium ITC" panose="020B0602030504020804" pitchFamily="34" charset="0"/>
              </a:rPr>
              <a:t>OSMP in Acquisitions</a:t>
            </a:r>
            <a:endParaRPr sz="1200" dirty="0">
              <a:solidFill>
                <a:schemeClr val="bg1"/>
              </a:solidFill>
              <a:latin typeface="Eras Medium ITC" panose="020B0602030504020804" pitchFamily="34" charset="0"/>
            </a:endParaRPr>
          </a:p>
        </p:txBody>
      </p:sp>
      <p:sp>
        <p:nvSpPr>
          <p:cNvPr id="32" name="Right Arrow 17"/>
          <p:cNvSpPr/>
          <p:nvPr/>
        </p:nvSpPr>
        <p:spPr>
          <a:xfrm rot="16200000" flipV="1">
            <a:off x="2628555" y="3435413"/>
            <a:ext cx="785433" cy="1545263"/>
          </a:xfrm>
          <a:custGeom>
            <a:avLst/>
            <a:gdLst>
              <a:gd name="connsiteX0" fmla="*/ 0 w 1535723"/>
              <a:gd name="connsiteY0" fmla="*/ 404446 h 1617785"/>
              <a:gd name="connsiteX1" fmla="*/ 767862 w 1535723"/>
              <a:gd name="connsiteY1" fmla="*/ 404446 h 1617785"/>
              <a:gd name="connsiteX2" fmla="*/ 767862 w 1535723"/>
              <a:gd name="connsiteY2" fmla="*/ 0 h 1617785"/>
              <a:gd name="connsiteX3" fmla="*/ 1535723 w 1535723"/>
              <a:gd name="connsiteY3" fmla="*/ 808893 h 1617785"/>
              <a:gd name="connsiteX4" fmla="*/ 767862 w 1535723"/>
              <a:gd name="connsiteY4" fmla="*/ 1617785 h 1617785"/>
              <a:gd name="connsiteX5" fmla="*/ 767862 w 1535723"/>
              <a:gd name="connsiteY5" fmla="*/ 1213339 h 1617785"/>
              <a:gd name="connsiteX6" fmla="*/ 0 w 1535723"/>
              <a:gd name="connsiteY6" fmla="*/ 1213339 h 1617785"/>
              <a:gd name="connsiteX7" fmla="*/ 0 w 1535723"/>
              <a:gd name="connsiteY7" fmla="*/ 404446 h 1617785"/>
              <a:gd name="connsiteX0" fmla="*/ 0 w 1535723"/>
              <a:gd name="connsiteY0" fmla="*/ 240323 h 1453662"/>
              <a:gd name="connsiteX1" fmla="*/ 767862 w 1535723"/>
              <a:gd name="connsiteY1" fmla="*/ 240323 h 1453662"/>
              <a:gd name="connsiteX2" fmla="*/ 756139 w 1535723"/>
              <a:gd name="connsiteY2" fmla="*/ 0 h 1453662"/>
              <a:gd name="connsiteX3" fmla="*/ 1535723 w 1535723"/>
              <a:gd name="connsiteY3" fmla="*/ 644770 h 1453662"/>
              <a:gd name="connsiteX4" fmla="*/ 767862 w 1535723"/>
              <a:gd name="connsiteY4" fmla="*/ 1453662 h 1453662"/>
              <a:gd name="connsiteX5" fmla="*/ 767862 w 1535723"/>
              <a:gd name="connsiteY5" fmla="*/ 1049216 h 1453662"/>
              <a:gd name="connsiteX6" fmla="*/ 0 w 1535723"/>
              <a:gd name="connsiteY6" fmla="*/ 1049216 h 1453662"/>
              <a:gd name="connsiteX7" fmla="*/ 0 w 1535723"/>
              <a:gd name="connsiteY7" fmla="*/ 240323 h 1453662"/>
              <a:gd name="connsiteX0" fmla="*/ 0 w 1535723"/>
              <a:gd name="connsiteY0" fmla="*/ 240323 h 1312985"/>
              <a:gd name="connsiteX1" fmla="*/ 767862 w 1535723"/>
              <a:gd name="connsiteY1" fmla="*/ 240323 h 1312985"/>
              <a:gd name="connsiteX2" fmla="*/ 756139 w 1535723"/>
              <a:gd name="connsiteY2" fmla="*/ 0 h 1312985"/>
              <a:gd name="connsiteX3" fmla="*/ 1535723 w 1535723"/>
              <a:gd name="connsiteY3" fmla="*/ 644770 h 1312985"/>
              <a:gd name="connsiteX4" fmla="*/ 779585 w 1535723"/>
              <a:gd name="connsiteY4" fmla="*/ 1312985 h 1312985"/>
              <a:gd name="connsiteX5" fmla="*/ 767862 w 1535723"/>
              <a:gd name="connsiteY5" fmla="*/ 1049216 h 1312985"/>
              <a:gd name="connsiteX6" fmla="*/ 0 w 1535723"/>
              <a:gd name="connsiteY6" fmla="*/ 1049216 h 1312985"/>
              <a:gd name="connsiteX7" fmla="*/ 0 w 1535723"/>
              <a:gd name="connsiteY7" fmla="*/ 240323 h 1312985"/>
              <a:gd name="connsiteX0" fmla="*/ 0 w 1535723"/>
              <a:gd name="connsiteY0" fmla="*/ 228600 h 1301262"/>
              <a:gd name="connsiteX1" fmla="*/ 767862 w 1535723"/>
              <a:gd name="connsiteY1" fmla="*/ 228600 h 1301262"/>
              <a:gd name="connsiteX2" fmla="*/ 775456 w 1535723"/>
              <a:gd name="connsiteY2" fmla="*/ 0 h 1301262"/>
              <a:gd name="connsiteX3" fmla="*/ 1535723 w 1535723"/>
              <a:gd name="connsiteY3" fmla="*/ 633047 h 1301262"/>
              <a:gd name="connsiteX4" fmla="*/ 779585 w 1535723"/>
              <a:gd name="connsiteY4" fmla="*/ 1301262 h 1301262"/>
              <a:gd name="connsiteX5" fmla="*/ 767862 w 1535723"/>
              <a:gd name="connsiteY5" fmla="*/ 1037493 h 1301262"/>
              <a:gd name="connsiteX6" fmla="*/ 0 w 1535723"/>
              <a:gd name="connsiteY6" fmla="*/ 1037493 h 1301262"/>
              <a:gd name="connsiteX7" fmla="*/ 0 w 1535723"/>
              <a:gd name="connsiteY7" fmla="*/ 228600 h 1301262"/>
              <a:gd name="connsiteX0" fmla="*/ 0 w 1535723"/>
              <a:gd name="connsiteY0" fmla="*/ 205154 h 1277816"/>
              <a:gd name="connsiteX1" fmla="*/ 767862 w 1535723"/>
              <a:gd name="connsiteY1" fmla="*/ 205154 h 1277816"/>
              <a:gd name="connsiteX2" fmla="*/ 794773 w 1535723"/>
              <a:gd name="connsiteY2" fmla="*/ 0 h 1277816"/>
              <a:gd name="connsiteX3" fmla="*/ 1535723 w 1535723"/>
              <a:gd name="connsiteY3" fmla="*/ 609601 h 1277816"/>
              <a:gd name="connsiteX4" fmla="*/ 779585 w 1535723"/>
              <a:gd name="connsiteY4" fmla="*/ 1277816 h 1277816"/>
              <a:gd name="connsiteX5" fmla="*/ 767862 w 1535723"/>
              <a:gd name="connsiteY5" fmla="*/ 1014047 h 1277816"/>
              <a:gd name="connsiteX6" fmla="*/ 0 w 1535723"/>
              <a:gd name="connsiteY6" fmla="*/ 1014047 h 1277816"/>
              <a:gd name="connsiteX7" fmla="*/ 0 w 1535723"/>
              <a:gd name="connsiteY7" fmla="*/ 205154 h 1277816"/>
              <a:gd name="connsiteX0" fmla="*/ 0 w 1535723"/>
              <a:gd name="connsiteY0" fmla="*/ 205154 h 1242646"/>
              <a:gd name="connsiteX1" fmla="*/ 767862 w 1535723"/>
              <a:gd name="connsiteY1" fmla="*/ 205154 h 1242646"/>
              <a:gd name="connsiteX2" fmla="*/ 794773 w 1535723"/>
              <a:gd name="connsiteY2" fmla="*/ 0 h 1242646"/>
              <a:gd name="connsiteX3" fmla="*/ 1535723 w 1535723"/>
              <a:gd name="connsiteY3" fmla="*/ 609601 h 1242646"/>
              <a:gd name="connsiteX4" fmla="*/ 789244 w 1535723"/>
              <a:gd name="connsiteY4" fmla="*/ 1242646 h 1242646"/>
              <a:gd name="connsiteX5" fmla="*/ 767862 w 1535723"/>
              <a:gd name="connsiteY5" fmla="*/ 1014047 h 1242646"/>
              <a:gd name="connsiteX6" fmla="*/ 0 w 1535723"/>
              <a:gd name="connsiteY6" fmla="*/ 1014047 h 1242646"/>
              <a:gd name="connsiteX7" fmla="*/ 0 w 1535723"/>
              <a:gd name="connsiteY7" fmla="*/ 205154 h 1242646"/>
              <a:gd name="connsiteX0" fmla="*/ 0 w 1535723"/>
              <a:gd name="connsiteY0" fmla="*/ 146765 h 1184257"/>
              <a:gd name="connsiteX1" fmla="*/ 767862 w 1535723"/>
              <a:gd name="connsiteY1" fmla="*/ 146765 h 1184257"/>
              <a:gd name="connsiteX2" fmla="*/ 770091 w 1535723"/>
              <a:gd name="connsiteY2" fmla="*/ 0 h 1184257"/>
              <a:gd name="connsiteX3" fmla="*/ 1535723 w 1535723"/>
              <a:gd name="connsiteY3" fmla="*/ 551212 h 1184257"/>
              <a:gd name="connsiteX4" fmla="*/ 789244 w 1535723"/>
              <a:gd name="connsiteY4" fmla="*/ 1184257 h 1184257"/>
              <a:gd name="connsiteX5" fmla="*/ 767862 w 1535723"/>
              <a:gd name="connsiteY5" fmla="*/ 955658 h 1184257"/>
              <a:gd name="connsiteX6" fmla="*/ 0 w 1535723"/>
              <a:gd name="connsiteY6" fmla="*/ 955658 h 1184257"/>
              <a:gd name="connsiteX7" fmla="*/ 0 w 1535723"/>
              <a:gd name="connsiteY7" fmla="*/ 146765 h 1184257"/>
              <a:gd name="connsiteX0" fmla="*/ 0 w 1535723"/>
              <a:gd name="connsiteY0" fmla="*/ 146765 h 1086941"/>
              <a:gd name="connsiteX1" fmla="*/ 767862 w 1535723"/>
              <a:gd name="connsiteY1" fmla="*/ 146765 h 1086941"/>
              <a:gd name="connsiteX2" fmla="*/ 770091 w 1535723"/>
              <a:gd name="connsiteY2" fmla="*/ 0 h 1086941"/>
              <a:gd name="connsiteX3" fmla="*/ 1535723 w 1535723"/>
              <a:gd name="connsiteY3" fmla="*/ 551212 h 1086941"/>
              <a:gd name="connsiteX4" fmla="*/ 770048 w 1535723"/>
              <a:gd name="connsiteY4" fmla="*/ 1086941 h 1086941"/>
              <a:gd name="connsiteX5" fmla="*/ 767862 w 1535723"/>
              <a:gd name="connsiteY5" fmla="*/ 955658 h 1086941"/>
              <a:gd name="connsiteX6" fmla="*/ 0 w 1535723"/>
              <a:gd name="connsiteY6" fmla="*/ 955658 h 1086941"/>
              <a:gd name="connsiteX7" fmla="*/ 0 w 1535723"/>
              <a:gd name="connsiteY7" fmla="*/ 146765 h 108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5723" h="1086941">
                <a:moveTo>
                  <a:pt x="0" y="146765"/>
                </a:moveTo>
                <a:lnTo>
                  <a:pt x="767862" y="146765"/>
                </a:lnTo>
                <a:lnTo>
                  <a:pt x="770091" y="0"/>
                </a:lnTo>
                <a:lnTo>
                  <a:pt x="1535723" y="551212"/>
                </a:lnTo>
                <a:lnTo>
                  <a:pt x="770048" y="1086941"/>
                </a:lnTo>
                <a:cubicBezTo>
                  <a:pt x="769319" y="1043180"/>
                  <a:pt x="768591" y="999419"/>
                  <a:pt x="767862" y="955658"/>
                </a:cubicBezTo>
                <a:lnTo>
                  <a:pt x="0" y="955658"/>
                </a:lnTo>
                <a:lnTo>
                  <a:pt x="0" y="146765"/>
                </a:lnTo>
                <a:close/>
              </a:path>
            </a:pathLst>
          </a:custGeom>
          <a:gradFill>
            <a:gsLst>
              <a:gs pos="60754">
                <a:schemeClr val="accent6">
                  <a:lumMod val="75000"/>
                </a:schemeClr>
              </a:gs>
              <a:gs pos="82100">
                <a:schemeClr val="accent6">
                  <a:lumMod val="50000"/>
                </a:schemeClr>
              </a:gs>
              <a:gs pos="100000">
                <a:schemeClr val="tx1"/>
              </a:gs>
              <a:gs pos="0">
                <a:srgbClr val="1656A0">
                  <a:lumMod val="20000"/>
                  <a:lumOff val="80000"/>
                  <a:alpha val="0"/>
                </a:srgbClr>
              </a:gs>
            </a:gsLst>
            <a:lin ang="0" scaled="1"/>
          </a:gradFill>
          <a:ln>
            <a:noFill/>
          </a:ln>
          <a:effectLst>
            <a:outerShdw blurRad="50800" dist="38100" dir="5400000" algn="t" rotWithShape="0">
              <a:prstClr val="black">
                <a:alpha val="40000"/>
              </a:prstClr>
            </a:outerShdw>
          </a:effectLst>
          <a:scene3d>
            <a:camera prst="orthographicFront"/>
            <a:lightRig rig="threePt" dir="t"/>
          </a:scene3d>
          <a:sp3d>
            <a:bevelT w="57150" h="571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TextBox 33"/>
          <p:cNvSpPr txBox="1"/>
          <p:nvPr/>
        </p:nvSpPr>
        <p:spPr>
          <a:xfrm>
            <a:off x="2586331" y="3965641"/>
            <a:ext cx="826980" cy="369332"/>
          </a:xfrm>
          <a:prstGeom prst="rect">
            <a:avLst/>
          </a:prstGeom>
          <a:noFill/>
        </p:spPr>
        <p:txBody>
          <a:bodyPr wrap="square" rtlCol="0">
            <a:spAutoFit/>
          </a:bodyPr>
          <a:lstStyle/>
          <a:p>
            <a:pPr algn="ctr"/>
            <a:r>
              <a:rPr lang="en-US" b="1" dirty="0">
                <a:solidFill>
                  <a:schemeClr val="bg1"/>
                </a:solidFill>
                <a:latin typeface="Eras Demi ITC" panose="020B0805030504020804" pitchFamily="34" charset="0"/>
              </a:rPr>
              <a:t>2013</a:t>
            </a:r>
          </a:p>
        </p:txBody>
      </p:sp>
      <p:sp>
        <p:nvSpPr>
          <p:cNvPr id="35" name="5-Point Star 34"/>
          <p:cNvSpPr/>
          <p:nvPr/>
        </p:nvSpPr>
        <p:spPr>
          <a:xfrm>
            <a:off x="2888029" y="3624001"/>
            <a:ext cx="266483" cy="266483"/>
          </a:xfrm>
          <a:prstGeom prst="star5">
            <a:avLst/>
          </a:prstGeom>
          <a:solidFill>
            <a:schemeClr val="bg1"/>
          </a:solidFill>
          <a:ln w="12700">
            <a:solidFill>
              <a:schemeClr val="accent6">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le 1"/>
          <p:cNvSpPr txBox="1">
            <a:spLocks/>
          </p:cNvSpPr>
          <p:nvPr/>
        </p:nvSpPr>
        <p:spPr>
          <a:xfrm>
            <a:off x="2989480" y="2488306"/>
            <a:ext cx="3274920" cy="913268"/>
          </a:xfrm>
          <a:prstGeom prst="rect">
            <a:avLst/>
          </a:prstGeom>
          <a:solidFill>
            <a:schemeClr val="accent4">
              <a:lumMod val="50000"/>
            </a:schemeClr>
          </a:solidFill>
          <a:ln w="19050">
            <a:solidFill>
              <a:schemeClr val="bg1"/>
            </a:solidFill>
          </a:ln>
          <a:effectLst>
            <a:outerShdw blurRad="50800" dist="38100" dir="5400000" algn="t" rotWithShape="0">
              <a:prstClr val="black">
                <a:alpha val="40000"/>
              </a:prstClr>
            </a:outerShdw>
          </a:effectLst>
        </p:spPr>
        <p:txBody>
          <a:bodyPr anchor="ctr"/>
          <a:lstStyle>
            <a:lvl1pPr algn="l" defTabSz="914400" rtl="0" eaLnBrk="1" latinLnBrk="0" hangingPunct="1">
              <a:lnSpc>
                <a:spcPct val="90000"/>
              </a:lnSpc>
              <a:spcBef>
                <a:spcPct val="0"/>
              </a:spcBef>
              <a:buNone/>
              <a:defRPr lang="en-US" sz="3600" b="1" i="0" kern="120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defRPr>
            </a:lvl1pPr>
          </a:lstStyle>
          <a:p>
            <a:pPr algn="ctr">
              <a:lnSpc>
                <a:spcPts val="2100"/>
              </a:lnSpc>
              <a:defRPr/>
            </a:pPr>
            <a:r>
              <a:rPr sz="1800" dirty="0">
                <a:solidFill>
                  <a:schemeClr val="bg1"/>
                </a:solidFill>
                <a:latin typeface="Eras Medium ITC" panose="020B0602030504020804" pitchFamily="34" charset="0"/>
              </a:rPr>
              <a:t>NDAA FY17</a:t>
            </a:r>
          </a:p>
          <a:p>
            <a:pPr algn="ctr">
              <a:lnSpc>
                <a:spcPts val="1400"/>
              </a:lnSpc>
              <a:spcBef>
                <a:spcPts val="0"/>
              </a:spcBef>
              <a:defRPr/>
            </a:pPr>
            <a:r>
              <a:rPr lang="en-US" sz="1200" dirty="0">
                <a:solidFill>
                  <a:schemeClr val="bg1"/>
                </a:solidFill>
                <a:latin typeface="Eras Medium ITC" panose="020B0602030504020804" pitchFamily="34" charset="0"/>
              </a:rPr>
              <a:t>MOSA in Acquisition Strategies With Focus on Major System Interfaces</a:t>
            </a:r>
            <a:endParaRPr sz="1200" dirty="0">
              <a:solidFill>
                <a:schemeClr val="bg1"/>
              </a:solidFill>
              <a:latin typeface="Eras Medium ITC" panose="020B0602030504020804" pitchFamily="34" charset="0"/>
            </a:endParaRPr>
          </a:p>
        </p:txBody>
      </p:sp>
      <p:sp>
        <p:nvSpPr>
          <p:cNvPr id="40" name="Right Arrow 17"/>
          <p:cNvSpPr/>
          <p:nvPr/>
        </p:nvSpPr>
        <p:spPr>
          <a:xfrm rot="5400000">
            <a:off x="4189385" y="2916871"/>
            <a:ext cx="785433" cy="1545263"/>
          </a:xfrm>
          <a:custGeom>
            <a:avLst/>
            <a:gdLst>
              <a:gd name="connsiteX0" fmla="*/ 0 w 1535723"/>
              <a:gd name="connsiteY0" fmla="*/ 404446 h 1617785"/>
              <a:gd name="connsiteX1" fmla="*/ 767862 w 1535723"/>
              <a:gd name="connsiteY1" fmla="*/ 404446 h 1617785"/>
              <a:gd name="connsiteX2" fmla="*/ 767862 w 1535723"/>
              <a:gd name="connsiteY2" fmla="*/ 0 h 1617785"/>
              <a:gd name="connsiteX3" fmla="*/ 1535723 w 1535723"/>
              <a:gd name="connsiteY3" fmla="*/ 808893 h 1617785"/>
              <a:gd name="connsiteX4" fmla="*/ 767862 w 1535723"/>
              <a:gd name="connsiteY4" fmla="*/ 1617785 h 1617785"/>
              <a:gd name="connsiteX5" fmla="*/ 767862 w 1535723"/>
              <a:gd name="connsiteY5" fmla="*/ 1213339 h 1617785"/>
              <a:gd name="connsiteX6" fmla="*/ 0 w 1535723"/>
              <a:gd name="connsiteY6" fmla="*/ 1213339 h 1617785"/>
              <a:gd name="connsiteX7" fmla="*/ 0 w 1535723"/>
              <a:gd name="connsiteY7" fmla="*/ 404446 h 1617785"/>
              <a:gd name="connsiteX0" fmla="*/ 0 w 1535723"/>
              <a:gd name="connsiteY0" fmla="*/ 240323 h 1453662"/>
              <a:gd name="connsiteX1" fmla="*/ 767862 w 1535723"/>
              <a:gd name="connsiteY1" fmla="*/ 240323 h 1453662"/>
              <a:gd name="connsiteX2" fmla="*/ 756139 w 1535723"/>
              <a:gd name="connsiteY2" fmla="*/ 0 h 1453662"/>
              <a:gd name="connsiteX3" fmla="*/ 1535723 w 1535723"/>
              <a:gd name="connsiteY3" fmla="*/ 644770 h 1453662"/>
              <a:gd name="connsiteX4" fmla="*/ 767862 w 1535723"/>
              <a:gd name="connsiteY4" fmla="*/ 1453662 h 1453662"/>
              <a:gd name="connsiteX5" fmla="*/ 767862 w 1535723"/>
              <a:gd name="connsiteY5" fmla="*/ 1049216 h 1453662"/>
              <a:gd name="connsiteX6" fmla="*/ 0 w 1535723"/>
              <a:gd name="connsiteY6" fmla="*/ 1049216 h 1453662"/>
              <a:gd name="connsiteX7" fmla="*/ 0 w 1535723"/>
              <a:gd name="connsiteY7" fmla="*/ 240323 h 1453662"/>
              <a:gd name="connsiteX0" fmla="*/ 0 w 1535723"/>
              <a:gd name="connsiteY0" fmla="*/ 240323 h 1312985"/>
              <a:gd name="connsiteX1" fmla="*/ 767862 w 1535723"/>
              <a:gd name="connsiteY1" fmla="*/ 240323 h 1312985"/>
              <a:gd name="connsiteX2" fmla="*/ 756139 w 1535723"/>
              <a:gd name="connsiteY2" fmla="*/ 0 h 1312985"/>
              <a:gd name="connsiteX3" fmla="*/ 1535723 w 1535723"/>
              <a:gd name="connsiteY3" fmla="*/ 644770 h 1312985"/>
              <a:gd name="connsiteX4" fmla="*/ 779585 w 1535723"/>
              <a:gd name="connsiteY4" fmla="*/ 1312985 h 1312985"/>
              <a:gd name="connsiteX5" fmla="*/ 767862 w 1535723"/>
              <a:gd name="connsiteY5" fmla="*/ 1049216 h 1312985"/>
              <a:gd name="connsiteX6" fmla="*/ 0 w 1535723"/>
              <a:gd name="connsiteY6" fmla="*/ 1049216 h 1312985"/>
              <a:gd name="connsiteX7" fmla="*/ 0 w 1535723"/>
              <a:gd name="connsiteY7" fmla="*/ 240323 h 1312985"/>
              <a:gd name="connsiteX0" fmla="*/ 0 w 1535723"/>
              <a:gd name="connsiteY0" fmla="*/ 228600 h 1301262"/>
              <a:gd name="connsiteX1" fmla="*/ 767862 w 1535723"/>
              <a:gd name="connsiteY1" fmla="*/ 228600 h 1301262"/>
              <a:gd name="connsiteX2" fmla="*/ 775456 w 1535723"/>
              <a:gd name="connsiteY2" fmla="*/ 0 h 1301262"/>
              <a:gd name="connsiteX3" fmla="*/ 1535723 w 1535723"/>
              <a:gd name="connsiteY3" fmla="*/ 633047 h 1301262"/>
              <a:gd name="connsiteX4" fmla="*/ 779585 w 1535723"/>
              <a:gd name="connsiteY4" fmla="*/ 1301262 h 1301262"/>
              <a:gd name="connsiteX5" fmla="*/ 767862 w 1535723"/>
              <a:gd name="connsiteY5" fmla="*/ 1037493 h 1301262"/>
              <a:gd name="connsiteX6" fmla="*/ 0 w 1535723"/>
              <a:gd name="connsiteY6" fmla="*/ 1037493 h 1301262"/>
              <a:gd name="connsiteX7" fmla="*/ 0 w 1535723"/>
              <a:gd name="connsiteY7" fmla="*/ 228600 h 1301262"/>
              <a:gd name="connsiteX0" fmla="*/ 0 w 1535723"/>
              <a:gd name="connsiteY0" fmla="*/ 205154 h 1277816"/>
              <a:gd name="connsiteX1" fmla="*/ 767862 w 1535723"/>
              <a:gd name="connsiteY1" fmla="*/ 205154 h 1277816"/>
              <a:gd name="connsiteX2" fmla="*/ 794773 w 1535723"/>
              <a:gd name="connsiteY2" fmla="*/ 0 h 1277816"/>
              <a:gd name="connsiteX3" fmla="*/ 1535723 w 1535723"/>
              <a:gd name="connsiteY3" fmla="*/ 609601 h 1277816"/>
              <a:gd name="connsiteX4" fmla="*/ 779585 w 1535723"/>
              <a:gd name="connsiteY4" fmla="*/ 1277816 h 1277816"/>
              <a:gd name="connsiteX5" fmla="*/ 767862 w 1535723"/>
              <a:gd name="connsiteY5" fmla="*/ 1014047 h 1277816"/>
              <a:gd name="connsiteX6" fmla="*/ 0 w 1535723"/>
              <a:gd name="connsiteY6" fmla="*/ 1014047 h 1277816"/>
              <a:gd name="connsiteX7" fmla="*/ 0 w 1535723"/>
              <a:gd name="connsiteY7" fmla="*/ 205154 h 1277816"/>
              <a:gd name="connsiteX0" fmla="*/ 0 w 1535723"/>
              <a:gd name="connsiteY0" fmla="*/ 205154 h 1242646"/>
              <a:gd name="connsiteX1" fmla="*/ 767862 w 1535723"/>
              <a:gd name="connsiteY1" fmla="*/ 205154 h 1242646"/>
              <a:gd name="connsiteX2" fmla="*/ 794773 w 1535723"/>
              <a:gd name="connsiteY2" fmla="*/ 0 h 1242646"/>
              <a:gd name="connsiteX3" fmla="*/ 1535723 w 1535723"/>
              <a:gd name="connsiteY3" fmla="*/ 609601 h 1242646"/>
              <a:gd name="connsiteX4" fmla="*/ 789244 w 1535723"/>
              <a:gd name="connsiteY4" fmla="*/ 1242646 h 1242646"/>
              <a:gd name="connsiteX5" fmla="*/ 767862 w 1535723"/>
              <a:gd name="connsiteY5" fmla="*/ 1014047 h 1242646"/>
              <a:gd name="connsiteX6" fmla="*/ 0 w 1535723"/>
              <a:gd name="connsiteY6" fmla="*/ 1014047 h 1242646"/>
              <a:gd name="connsiteX7" fmla="*/ 0 w 1535723"/>
              <a:gd name="connsiteY7" fmla="*/ 205154 h 1242646"/>
              <a:gd name="connsiteX0" fmla="*/ 0 w 1535723"/>
              <a:gd name="connsiteY0" fmla="*/ 146765 h 1184257"/>
              <a:gd name="connsiteX1" fmla="*/ 767862 w 1535723"/>
              <a:gd name="connsiteY1" fmla="*/ 146765 h 1184257"/>
              <a:gd name="connsiteX2" fmla="*/ 770091 w 1535723"/>
              <a:gd name="connsiteY2" fmla="*/ 0 h 1184257"/>
              <a:gd name="connsiteX3" fmla="*/ 1535723 w 1535723"/>
              <a:gd name="connsiteY3" fmla="*/ 551212 h 1184257"/>
              <a:gd name="connsiteX4" fmla="*/ 789244 w 1535723"/>
              <a:gd name="connsiteY4" fmla="*/ 1184257 h 1184257"/>
              <a:gd name="connsiteX5" fmla="*/ 767862 w 1535723"/>
              <a:gd name="connsiteY5" fmla="*/ 955658 h 1184257"/>
              <a:gd name="connsiteX6" fmla="*/ 0 w 1535723"/>
              <a:gd name="connsiteY6" fmla="*/ 955658 h 1184257"/>
              <a:gd name="connsiteX7" fmla="*/ 0 w 1535723"/>
              <a:gd name="connsiteY7" fmla="*/ 146765 h 1184257"/>
              <a:gd name="connsiteX0" fmla="*/ 0 w 1535723"/>
              <a:gd name="connsiteY0" fmla="*/ 146765 h 1086941"/>
              <a:gd name="connsiteX1" fmla="*/ 767862 w 1535723"/>
              <a:gd name="connsiteY1" fmla="*/ 146765 h 1086941"/>
              <a:gd name="connsiteX2" fmla="*/ 770091 w 1535723"/>
              <a:gd name="connsiteY2" fmla="*/ 0 h 1086941"/>
              <a:gd name="connsiteX3" fmla="*/ 1535723 w 1535723"/>
              <a:gd name="connsiteY3" fmla="*/ 551212 h 1086941"/>
              <a:gd name="connsiteX4" fmla="*/ 770048 w 1535723"/>
              <a:gd name="connsiteY4" fmla="*/ 1086941 h 1086941"/>
              <a:gd name="connsiteX5" fmla="*/ 767862 w 1535723"/>
              <a:gd name="connsiteY5" fmla="*/ 955658 h 1086941"/>
              <a:gd name="connsiteX6" fmla="*/ 0 w 1535723"/>
              <a:gd name="connsiteY6" fmla="*/ 955658 h 1086941"/>
              <a:gd name="connsiteX7" fmla="*/ 0 w 1535723"/>
              <a:gd name="connsiteY7" fmla="*/ 146765 h 108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5723" h="1086941">
                <a:moveTo>
                  <a:pt x="0" y="146765"/>
                </a:moveTo>
                <a:lnTo>
                  <a:pt x="767862" y="146765"/>
                </a:lnTo>
                <a:lnTo>
                  <a:pt x="770091" y="0"/>
                </a:lnTo>
                <a:lnTo>
                  <a:pt x="1535723" y="551212"/>
                </a:lnTo>
                <a:lnTo>
                  <a:pt x="770048" y="1086941"/>
                </a:lnTo>
                <a:cubicBezTo>
                  <a:pt x="769319" y="1043180"/>
                  <a:pt x="768591" y="999419"/>
                  <a:pt x="767862" y="955658"/>
                </a:cubicBezTo>
                <a:lnTo>
                  <a:pt x="0" y="955658"/>
                </a:lnTo>
                <a:lnTo>
                  <a:pt x="0" y="146765"/>
                </a:lnTo>
                <a:close/>
              </a:path>
            </a:pathLst>
          </a:custGeom>
          <a:gradFill>
            <a:gsLst>
              <a:gs pos="60754">
                <a:schemeClr val="accent6">
                  <a:lumMod val="75000"/>
                </a:schemeClr>
              </a:gs>
              <a:gs pos="82100">
                <a:schemeClr val="accent6">
                  <a:lumMod val="50000"/>
                </a:schemeClr>
              </a:gs>
              <a:gs pos="100000">
                <a:schemeClr val="tx1"/>
              </a:gs>
              <a:gs pos="0">
                <a:srgbClr val="1656A0">
                  <a:lumMod val="20000"/>
                  <a:lumOff val="80000"/>
                  <a:alpha val="0"/>
                </a:srgbClr>
              </a:gs>
            </a:gsLst>
            <a:lin ang="0" scaled="1"/>
          </a:gradFill>
          <a:ln>
            <a:noFill/>
          </a:ln>
          <a:effectLst>
            <a:outerShdw blurRad="50800" dist="38100" dir="5400000" algn="t" rotWithShape="0">
              <a:prstClr val="black">
                <a:alpha val="40000"/>
              </a:prstClr>
            </a:outerShdw>
          </a:effectLst>
          <a:scene3d>
            <a:camera prst="orthographicFront"/>
            <a:lightRig rig="threePt" dir="t"/>
          </a:scene3d>
          <a:sp3d>
            <a:bevelT w="57150" h="571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TextBox 40"/>
          <p:cNvSpPr txBox="1"/>
          <p:nvPr/>
        </p:nvSpPr>
        <p:spPr>
          <a:xfrm>
            <a:off x="4168611" y="3481358"/>
            <a:ext cx="826980" cy="369332"/>
          </a:xfrm>
          <a:prstGeom prst="rect">
            <a:avLst/>
          </a:prstGeom>
          <a:noFill/>
        </p:spPr>
        <p:txBody>
          <a:bodyPr wrap="square" rtlCol="0">
            <a:spAutoFit/>
          </a:bodyPr>
          <a:lstStyle/>
          <a:p>
            <a:pPr algn="ctr"/>
            <a:r>
              <a:rPr lang="en-US" b="1" dirty="0">
                <a:solidFill>
                  <a:schemeClr val="bg1"/>
                </a:solidFill>
                <a:latin typeface="Eras Demi ITC" panose="020B0805030504020804" pitchFamily="34" charset="0"/>
              </a:rPr>
              <a:t>2017</a:t>
            </a:r>
          </a:p>
        </p:txBody>
      </p:sp>
      <p:sp>
        <p:nvSpPr>
          <p:cNvPr id="42" name="5-Point Star 41"/>
          <p:cNvSpPr/>
          <p:nvPr/>
        </p:nvSpPr>
        <p:spPr>
          <a:xfrm>
            <a:off x="4419767" y="4077690"/>
            <a:ext cx="266483" cy="266483"/>
          </a:xfrm>
          <a:prstGeom prst="star5">
            <a:avLst/>
          </a:prstGeom>
          <a:solidFill>
            <a:schemeClr val="bg1"/>
          </a:solidFill>
          <a:ln w="12700">
            <a:solidFill>
              <a:schemeClr val="accent6">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itle 1"/>
          <p:cNvSpPr txBox="1">
            <a:spLocks/>
          </p:cNvSpPr>
          <p:nvPr/>
        </p:nvSpPr>
        <p:spPr>
          <a:xfrm>
            <a:off x="2347236" y="5454404"/>
            <a:ext cx="4678027" cy="913268"/>
          </a:xfrm>
          <a:prstGeom prst="rect">
            <a:avLst/>
          </a:prstGeom>
          <a:solidFill>
            <a:schemeClr val="accent5">
              <a:lumMod val="75000"/>
            </a:schemeClr>
          </a:solidFill>
          <a:ln w="19050">
            <a:solidFill>
              <a:schemeClr val="bg1"/>
            </a:solidFill>
          </a:ln>
          <a:effectLst>
            <a:outerShdw blurRad="50800" dist="38100" dir="5400000" algn="t" rotWithShape="0">
              <a:prstClr val="black">
                <a:alpha val="40000"/>
              </a:prstClr>
            </a:outerShdw>
          </a:effectLst>
        </p:spPr>
        <p:txBody>
          <a:bodyPr anchor="ctr"/>
          <a:lstStyle>
            <a:lvl1pPr algn="l" defTabSz="914400" rtl="0" eaLnBrk="1" latinLnBrk="0" hangingPunct="1">
              <a:lnSpc>
                <a:spcPct val="90000"/>
              </a:lnSpc>
              <a:spcBef>
                <a:spcPct val="0"/>
              </a:spcBef>
              <a:buNone/>
              <a:defRPr lang="en-US" sz="3600" b="1" i="0" kern="120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defRPr>
            </a:lvl1pPr>
          </a:lstStyle>
          <a:p>
            <a:pPr algn="ctr">
              <a:lnSpc>
                <a:spcPts val="1700"/>
              </a:lnSpc>
              <a:defRPr/>
            </a:pPr>
            <a:r>
              <a:rPr sz="1800" dirty="0">
                <a:solidFill>
                  <a:schemeClr val="bg1"/>
                </a:solidFill>
                <a:latin typeface="Eras Medium ITC" panose="020B0602030504020804" pitchFamily="34" charset="0"/>
              </a:rPr>
              <a:t>Tri-Services Memo: </a:t>
            </a:r>
            <a:r>
              <a:rPr sz="1800" i="1" dirty="0">
                <a:solidFill>
                  <a:schemeClr val="bg1"/>
                </a:solidFill>
                <a:latin typeface="Eras Medium ITC" panose="020B0602030504020804" pitchFamily="34" charset="0"/>
              </a:rPr>
              <a:t>MOSAs for Our Weapon Systems is a Warfighting Imperative</a:t>
            </a:r>
          </a:p>
          <a:p>
            <a:pPr algn="ctr">
              <a:lnSpc>
                <a:spcPts val="1400"/>
              </a:lnSpc>
              <a:spcBef>
                <a:spcPts val="300"/>
              </a:spcBef>
              <a:defRPr/>
            </a:pPr>
            <a:r>
              <a:rPr lang="en-US" sz="1200" dirty="0">
                <a:solidFill>
                  <a:schemeClr val="bg1"/>
                </a:solidFill>
                <a:latin typeface="Eras Medium ITC" panose="020B0602030504020804" pitchFamily="34" charset="0"/>
              </a:rPr>
              <a:t>Cites Open Standards Including FACE</a:t>
            </a:r>
            <a:endParaRPr sz="1200" dirty="0">
              <a:solidFill>
                <a:schemeClr val="bg1"/>
              </a:solidFill>
              <a:latin typeface="Eras Medium ITC" panose="020B0602030504020804" pitchFamily="34" charset="0"/>
            </a:endParaRPr>
          </a:p>
        </p:txBody>
      </p:sp>
      <p:sp>
        <p:nvSpPr>
          <p:cNvPr id="45" name="Right Arrow 17"/>
          <p:cNvSpPr/>
          <p:nvPr/>
        </p:nvSpPr>
        <p:spPr>
          <a:xfrm rot="16200000" flipV="1">
            <a:off x="5812323" y="4263359"/>
            <a:ext cx="785433" cy="1545263"/>
          </a:xfrm>
          <a:custGeom>
            <a:avLst/>
            <a:gdLst>
              <a:gd name="connsiteX0" fmla="*/ 0 w 1535723"/>
              <a:gd name="connsiteY0" fmla="*/ 404446 h 1617785"/>
              <a:gd name="connsiteX1" fmla="*/ 767862 w 1535723"/>
              <a:gd name="connsiteY1" fmla="*/ 404446 h 1617785"/>
              <a:gd name="connsiteX2" fmla="*/ 767862 w 1535723"/>
              <a:gd name="connsiteY2" fmla="*/ 0 h 1617785"/>
              <a:gd name="connsiteX3" fmla="*/ 1535723 w 1535723"/>
              <a:gd name="connsiteY3" fmla="*/ 808893 h 1617785"/>
              <a:gd name="connsiteX4" fmla="*/ 767862 w 1535723"/>
              <a:gd name="connsiteY4" fmla="*/ 1617785 h 1617785"/>
              <a:gd name="connsiteX5" fmla="*/ 767862 w 1535723"/>
              <a:gd name="connsiteY5" fmla="*/ 1213339 h 1617785"/>
              <a:gd name="connsiteX6" fmla="*/ 0 w 1535723"/>
              <a:gd name="connsiteY6" fmla="*/ 1213339 h 1617785"/>
              <a:gd name="connsiteX7" fmla="*/ 0 w 1535723"/>
              <a:gd name="connsiteY7" fmla="*/ 404446 h 1617785"/>
              <a:gd name="connsiteX0" fmla="*/ 0 w 1535723"/>
              <a:gd name="connsiteY0" fmla="*/ 240323 h 1453662"/>
              <a:gd name="connsiteX1" fmla="*/ 767862 w 1535723"/>
              <a:gd name="connsiteY1" fmla="*/ 240323 h 1453662"/>
              <a:gd name="connsiteX2" fmla="*/ 756139 w 1535723"/>
              <a:gd name="connsiteY2" fmla="*/ 0 h 1453662"/>
              <a:gd name="connsiteX3" fmla="*/ 1535723 w 1535723"/>
              <a:gd name="connsiteY3" fmla="*/ 644770 h 1453662"/>
              <a:gd name="connsiteX4" fmla="*/ 767862 w 1535723"/>
              <a:gd name="connsiteY4" fmla="*/ 1453662 h 1453662"/>
              <a:gd name="connsiteX5" fmla="*/ 767862 w 1535723"/>
              <a:gd name="connsiteY5" fmla="*/ 1049216 h 1453662"/>
              <a:gd name="connsiteX6" fmla="*/ 0 w 1535723"/>
              <a:gd name="connsiteY6" fmla="*/ 1049216 h 1453662"/>
              <a:gd name="connsiteX7" fmla="*/ 0 w 1535723"/>
              <a:gd name="connsiteY7" fmla="*/ 240323 h 1453662"/>
              <a:gd name="connsiteX0" fmla="*/ 0 w 1535723"/>
              <a:gd name="connsiteY0" fmla="*/ 240323 h 1312985"/>
              <a:gd name="connsiteX1" fmla="*/ 767862 w 1535723"/>
              <a:gd name="connsiteY1" fmla="*/ 240323 h 1312985"/>
              <a:gd name="connsiteX2" fmla="*/ 756139 w 1535723"/>
              <a:gd name="connsiteY2" fmla="*/ 0 h 1312985"/>
              <a:gd name="connsiteX3" fmla="*/ 1535723 w 1535723"/>
              <a:gd name="connsiteY3" fmla="*/ 644770 h 1312985"/>
              <a:gd name="connsiteX4" fmla="*/ 779585 w 1535723"/>
              <a:gd name="connsiteY4" fmla="*/ 1312985 h 1312985"/>
              <a:gd name="connsiteX5" fmla="*/ 767862 w 1535723"/>
              <a:gd name="connsiteY5" fmla="*/ 1049216 h 1312985"/>
              <a:gd name="connsiteX6" fmla="*/ 0 w 1535723"/>
              <a:gd name="connsiteY6" fmla="*/ 1049216 h 1312985"/>
              <a:gd name="connsiteX7" fmla="*/ 0 w 1535723"/>
              <a:gd name="connsiteY7" fmla="*/ 240323 h 1312985"/>
              <a:gd name="connsiteX0" fmla="*/ 0 w 1535723"/>
              <a:gd name="connsiteY0" fmla="*/ 228600 h 1301262"/>
              <a:gd name="connsiteX1" fmla="*/ 767862 w 1535723"/>
              <a:gd name="connsiteY1" fmla="*/ 228600 h 1301262"/>
              <a:gd name="connsiteX2" fmla="*/ 775456 w 1535723"/>
              <a:gd name="connsiteY2" fmla="*/ 0 h 1301262"/>
              <a:gd name="connsiteX3" fmla="*/ 1535723 w 1535723"/>
              <a:gd name="connsiteY3" fmla="*/ 633047 h 1301262"/>
              <a:gd name="connsiteX4" fmla="*/ 779585 w 1535723"/>
              <a:gd name="connsiteY4" fmla="*/ 1301262 h 1301262"/>
              <a:gd name="connsiteX5" fmla="*/ 767862 w 1535723"/>
              <a:gd name="connsiteY5" fmla="*/ 1037493 h 1301262"/>
              <a:gd name="connsiteX6" fmla="*/ 0 w 1535723"/>
              <a:gd name="connsiteY6" fmla="*/ 1037493 h 1301262"/>
              <a:gd name="connsiteX7" fmla="*/ 0 w 1535723"/>
              <a:gd name="connsiteY7" fmla="*/ 228600 h 1301262"/>
              <a:gd name="connsiteX0" fmla="*/ 0 w 1535723"/>
              <a:gd name="connsiteY0" fmla="*/ 205154 h 1277816"/>
              <a:gd name="connsiteX1" fmla="*/ 767862 w 1535723"/>
              <a:gd name="connsiteY1" fmla="*/ 205154 h 1277816"/>
              <a:gd name="connsiteX2" fmla="*/ 794773 w 1535723"/>
              <a:gd name="connsiteY2" fmla="*/ 0 h 1277816"/>
              <a:gd name="connsiteX3" fmla="*/ 1535723 w 1535723"/>
              <a:gd name="connsiteY3" fmla="*/ 609601 h 1277816"/>
              <a:gd name="connsiteX4" fmla="*/ 779585 w 1535723"/>
              <a:gd name="connsiteY4" fmla="*/ 1277816 h 1277816"/>
              <a:gd name="connsiteX5" fmla="*/ 767862 w 1535723"/>
              <a:gd name="connsiteY5" fmla="*/ 1014047 h 1277816"/>
              <a:gd name="connsiteX6" fmla="*/ 0 w 1535723"/>
              <a:gd name="connsiteY6" fmla="*/ 1014047 h 1277816"/>
              <a:gd name="connsiteX7" fmla="*/ 0 w 1535723"/>
              <a:gd name="connsiteY7" fmla="*/ 205154 h 1277816"/>
              <a:gd name="connsiteX0" fmla="*/ 0 w 1535723"/>
              <a:gd name="connsiteY0" fmla="*/ 205154 h 1242646"/>
              <a:gd name="connsiteX1" fmla="*/ 767862 w 1535723"/>
              <a:gd name="connsiteY1" fmla="*/ 205154 h 1242646"/>
              <a:gd name="connsiteX2" fmla="*/ 794773 w 1535723"/>
              <a:gd name="connsiteY2" fmla="*/ 0 h 1242646"/>
              <a:gd name="connsiteX3" fmla="*/ 1535723 w 1535723"/>
              <a:gd name="connsiteY3" fmla="*/ 609601 h 1242646"/>
              <a:gd name="connsiteX4" fmla="*/ 789244 w 1535723"/>
              <a:gd name="connsiteY4" fmla="*/ 1242646 h 1242646"/>
              <a:gd name="connsiteX5" fmla="*/ 767862 w 1535723"/>
              <a:gd name="connsiteY5" fmla="*/ 1014047 h 1242646"/>
              <a:gd name="connsiteX6" fmla="*/ 0 w 1535723"/>
              <a:gd name="connsiteY6" fmla="*/ 1014047 h 1242646"/>
              <a:gd name="connsiteX7" fmla="*/ 0 w 1535723"/>
              <a:gd name="connsiteY7" fmla="*/ 205154 h 1242646"/>
              <a:gd name="connsiteX0" fmla="*/ 0 w 1535723"/>
              <a:gd name="connsiteY0" fmla="*/ 146765 h 1184257"/>
              <a:gd name="connsiteX1" fmla="*/ 767862 w 1535723"/>
              <a:gd name="connsiteY1" fmla="*/ 146765 h 1184257"/>
              <a:gd name="connsiteX2" fmla="*/ 770091 w 1535723"/>
              <a:gd name="connsiteY2" fmla="*/ 0 h 1184257"/>
              <a:gd name="connsiteX3" fmla="*/ 1535723 w 1535723"/>
              <a:gd name="connsiteY3" fmla="*/ 551212 h 1184257"/>
              <a:gd name="connsiteX4" fmla="*/ 789244 w 1535723"/>
              <a:gd name="connsiteY4" fmla="*/ 1184257 h 1184257"/>
              <a:gd name="connsiteX5" fmla="*/ 767862 w 1535723"/>
              <a:gd name="connsiteY5" fmla="*/ 955658 h 1184257"/>
              <a:gd name="connsiteX6" fmla="*/ 0 w 1535723"/>
              <a:gd name="connsiteY6" fmla="*/ 955658 h 1184257"/>
              <a:gd name="connsiteX7" fmla="*/ 0 w 1535723"/>
              <a:gd name="connsiteY7" fmla="*/ 146765 h 1184257"/>
              <a:gd name="connsiteX0" fmla="*/ 0 w 1535723"/>
              <a:gd name="connsiteY0" fmla="*/ 146765 h 1086941"/>
              <a:gd name="connsiteX1" fmla="*/ 767862 w 1535723"/>
              <a:gd name="connsiteY1" fmla="*/ 146765 h 1086941"/>
              <a:gd name="connsiteX2" fmla="*/ 770091 w 1535723"/>
              <a:gd name="connsiteY2" fmla="*/ 0 h 1086941"/>
              <a:gd name="connsiteX3" fmla="*/ 1535723 w 1535723"/>
              <a:gd name="connsiteY3" fmla="*/ 551212 h 1086941"/>
              <a:gd name="connsiteX4" fmla="*/ 770048 w 1535723"/>
              <a:gd name="connsiteY4" fmla="*/ 1086941 h 1086941"/>
              <a:gd name="connsiteX5" fmla="*/ 767862 w 1535723"/>
              <a:gd name="connsiteY5" fmla="*/ 955658 h 1086941"/>
              <a:gd name="connsiteX6" fmla="*/ 0 w 1535723"/>
              <a:gd name="connsiteY6" fmla="*/ 955658 h 1086941"/>
              <a:gd name="connsiteX7" fmla="*/ 0 w 1535723"/>
              <a:gd name="connsiteY7" fmla="*/ 146765 h 108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5723" h="1086941">
                <a:moveTo>
                  <a:pt x="0" y="146765"/>
                </a:moveTo>
                <a:lnTo>
                  <a:pt x="767862" y="146765"/>
                </a:lnTo>
                <a:lnTo>
                  <a:pt x="770091" y="0"/>
                </a:lnTo>
                <a:lnTo>
                  <a:pt x="1535723" y="551212"/>
                </a:lnTo>
                <a:lnTo>
                  <a:pt x="770048" y="1086941"/>
                </a:lnTo>
                <a:cubicBezTo>
                  <a:pt x="769319" y="1043180"/>
                  <a:pt x="768591" y="999419"/>
                  <a:pt x="767862" y="955658"/>
                </a:cubicBezTo>
                <a:lnTo>
                  <a:pt x="0" y="955658"/>
                </a:lnTo>
                <a:lnTo>
                  <a:pt x="0" y="146765"/>
                </a:lnTo>
                <a:close/>
              </a:path>
            </a:pathLst>
          </a:custGeom>
          <a:gradFill>
            <a:gsLst>
              <a:gs pos="60754">
                <a:schemeClr val="accent6">
                  <a:lumMod val="75000"/>
                </a:schemeClr>
              </a:gs>
              <a:gs pos="82100">
                <a:schemeClr val="accent6">
                  <a:lumMod val="50000"/>
                </a:schemeClr>
              </a:gs>
              <a:gs pos="100000">
                <a:schemeClr val="tx1"/>
              </a:gs>
              <a:gs pos="0">
                <a:srgbClr val="1656A0">
                  <a:lumMod val="20000"/>
                  <a:lumOff val="80000"/>
                  <a:alpha val="0"/>
                </a:srgbClr>
              </a:gs>
            </a:gsLst>
            <a:lin ang="0" scaled="1"/>
          </a:gradFill>
          <a:ln>
            <a:noFill/>
          </a:ln>
          <a:effectLst>
            <a:outerShdw blurRad="50800" dist="38100" dir="5400000" algn="t" rotWithShape="0">
              <a:prstClr val="black">
                <a:alpha val="40000"/>
              </a:prstClr>
            </a:outerShdw>
          </a:effectLst>
          <a:scene3d>
            <a:camera prst="orthographicFront"/>
            <a:lightRig rig="threePt" dir="t"/>
          </a:scene3d>
          <a:sp3d>
            <a:bevelT w="57150" h="571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TextBox 46"/>
          <p:cNvSpPr txBox="1"/>
          <p:nvPr/>
        </p:nvSpPr>
        <p:spPr>
          <a:xfrm>
            <a:off x="5770099" y="4793587"/>
            <a:ext cx="826980" cy="369332"/>
          </a:xfrm>
          <a:prstGeom prst="rect">
            <a:avLst/>
          </a:prstGeom>
          <a:noFill/>
        </p:spPr>
        <p:txBody>
          <a:bodyPr wrap="square" rtlCol="0">
            <a:spAutoFit/>
          </a:bodyPr>
          <a:lstStyle/>
          <a:p>
            <a:pPr algn="ctr"/>
            <a:r>
              <a:rPr lang="en-US" b="1" dirty="0">
                <a:solidFill>
                  <a:schemeClr val="bg1"/>
                </a:solidFill>
                <a:latin typeface="Eras Demi ITC" panose="020B0805030504020804" pitchFamily="34" charset="0"/>
              </a:rPr>
              <a:t>2019</a:t>
            </a:r>
          </a:p>
        </p:txBody>
      </p:sp>
      <p:sp>
        <p:nvSpPr>
          <p:cNvPr id="48" name="5-Point Star 47"/>
          <p:cNvSpPr/>
          <p:nvPr/>
        </p:nvSpPr>
        <p:spPr>
          <a:xfrm>
            <a:off x="6071797" y="4451947"/>
            <a:ext cx="266483" cy="266483"/>
          </a:xfrm>
          <a:prstGeom prst="star5">
            <a:avLst/>
          </a:prstGeom>
          <a:solidFill>
            <a:schemeClr val="bg1"/>
          </a:solidFill>
          <a:ln w="12700">
            <a:solidFill>
              <a:schemeClr val="accent6">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ight Arrow 17"/>
          <p:cNvSpPr/>
          <p:nvPr/>
        </p:nvSpPr>
        <p:spPr>
          <a:xfrm rot="5400000">
            <a:off x="7734633" y="3542843"/>
            <a:ext cx="785433" cy="1545263"/>
          </a:xfrm>
          <a:custGeom>
            <a:avLst/>
            <a:gdLst>
              <a:gd name="connsiteX0" fmla="*/ 0 w 1535723"/>
              <a:gd name="connsiteY0" fmla="*/ 404446 h 1617785"/>
              <a:gd name="connsiteX1" fmla="*/ 767862 w 1535723"/>
              <a:gd name="connsiteY1" fmla="*/ 404446 h 1617785"/>
              <a:gd name="connsiteX2" fmla="*/ 767862 w 1535723"/>
              <a:gd name="connsiteY2" fmla="*/ 0 h 1617785"/>
              <a:gd name="connsiteX3" fmla="*/ 1535723 w 1535723"/>
              <a:gd name="connsiteY3" fmla="*/ 808893 h 1617785"/>
              <a:gd name="connsiteX4" fmla="*/ 767862 w 1535723"/>
              <a:gd name="connsiteY4" fmla="*/ 1617785 h 1617785"/>
              <a:gd name="connsiteX5" fmla="*/ 767862 w 1535723"/>
              <a:gd name="connsiteY5" fmla="*/ 1213339 h 1617785"/>
              <a:gd name="connsiteX6" fmla="*/ 0 w 1535723"/>
              <a:gd name="connsiteY6" fmla="*/ 1213339 h 1617785"/>
              <a:gd name="connsiteX7" fmla="*/ 0 w 1535723"/>
              <a:gd name="connsiteY7" fmla="*/ 404446 h 1617785"/>
              <a:gd name="connsiteX0" fmla="*/ 0 w 1535723"/>
              <a:gd name="connsiteY0" fmla="*/ 240323 h 1453662"/>
              <a:gd name="connsiteX1" fmla="*/ 767862 w 1535723"/>
              <a:gd name="connsiteY1" fmla="*/ 240323 h 1453662"/>
              <a:gd name="connsiteX2" fmla="*/ 756139 w 1535723"/>
              <a:gd name="connsiteY2" fmla="*/ 0 h 1453662"/>
              <a:gd name="connsiteX3" fmla="*/ 1535723 w 1535723"/>
              <a:gd name="connsiteY3" fmla="*/ 644770 h 1453662"/>
              <a:gd name="connsiteX4" fmla="*/ 767862 w 1535723"/>
              <a:gd name="connsiteY4" fmla="*/ 1453662 h 1453662"/>
              <a:gd name="connsiteX5" fmla="*/ 767862 w 1535723"/>
              <a:gd name="connsiteY5" fmla="*/ 1049216 h 1453662"/>
              <a:gd name="connsiteX6" fmla="*/ 0 w 1535723"/>
              <a:gd name="connsiteY6" fmla="*/ 1049216 h 1453662"/>
              <a:gd name="connsiteX7" fmla="*/ 0 w 1535723"/>
              <a:gd name="connsiteY7" fmla="*/ 240323 h 1453662"/>
              <a:gd name="connsiteX0" fmla="*/ 0 w 1535723"/>
              <a:gd name="connsiteY0" fmla="*/ 240323 h 1312985"/>
              <a:gd name="connsiteX1" fmla="*/ 767862 w 1535723"/>
              <a:gd name="connsiteY1" fmla="*/ 240323 h 1312985"/>
              <a:gd name="connsiteX2" fmla="*/ 756139 w 1535723"/>
              <a:gd name="connsiteY2" fmla="*/ 0 h 1312985"/>
              <a:gd name="connsiteX3" fmla="*/ 1535723 w 1535723"/>
              <a:gd name="connsiteY3" fmla="*/ 644770 h 1312985"/>
              <a:gd name="connsiteX4" fmla="*/ 779585 w 1535723"/>
              <a:gd name="connsiteY4" fmla="*/ 1312985 h 1312985"/>
              <a:gd name="connsiteX5" fmla="*/ 767862 w 1535723"/>
              <a:gd name="connsiteY5" fmla="*/ 1049216 h 1312985"/>
              <a:gd name="connsiteX6" fmla="*/ 0 w 1535723"/>
              <a:gd name="connsiteY6" fmla="*/ 1049216 h 1312985"/>
              <a:gd name="connsiteX7" fmla="*/ 0 w 1535723"/>
              <a:gd name="connsiteY7" fmla="*/ 240323 h 1312985"/>
              <a:gd name="connsiteX0" fmla="*/ 0 w 1535723"/>
              <a:gd name="connsiteY0" fmla="*/ 228600 h 1301262"/>
              <a:gd name="connsiteX1" fmla="*/ 767862 w 1535723"/>
              <a:gd name="connsiteY1" fmla="*/ 228600 h 1301262"/>
              <a:gd name="connsiteX2" fmla="*/ 775456 w 1535723"/>
              <a:gd name="connsiteY2" fmla="*/ 0 h 1301262"/>
              <a:gd name="connsiteX3" fmla="*/ 1535723 w 1535723"/>
              <a:gd name="connsiteY3" fmla="*/ 633047 h 1301262"/>
              <a:gd name="connsiteX4" fmla="*/ 779585 w 1535723"/>
              <a:gd name="connsiteY4" fmla="*/ 1301262 h 1301262"/>
              <a:gd name="connsiteX5" fmla="*/ 767862 w 1535723"/>
              <a:gd name="connsiteY5" fmla="*/ 1037493 h 1301262"/>
              <a:gd name="connsiteX6" fmla="*/ 0 w 1535723"/>
              <a:gd name="connsiteY6" fmla="*/ 1037493 h 1301262"/>
              <a:gd name="connsiteX7" fmla="*/ 0 w 1535723"/>
              <a:gd name="connsiteY7" fmla="*/ 228600 h 1301262"/>
              <a:gd name="connsiteX0" fmla="*/ 0 w 1535723"/>
              <a:gd name="connsiteY0" fmla="*/ 205154 h 1277816"/>
              <a:gd name="connsiteX1" fmla="*/ 767862 w 1535723"/>
              <a:gd name="connsiteY1" fmla="*/ 205154 h 1277816"/>
              <a:gd name="connsiteX2" fmla="*/ 794773 w 1535723"/>
              <a:gd name="connsiteY2" fmla="*/ 0 h 1277816"/>
              <a:gd name="connsiteX3" fmla="*/ 1535723 w 1535723"/>
              <a:gd name="connsiteY3" fmla="*/ 609601 h 1277816"/>
              <a:gd name="connsiteX4" fmla="*/ 779585 w 1535723"/>
              <a:gd name="connsiteY4" fmla="*/ 1277816 h 1277816"/>
              <a:gd name="connsiteX5" fmla="*/ 767862 w 1535723"/>
              <a:gd name="connsiteY5" fmla="*/ 1014047 h 1277816"/>
              <a:gd name="connsiteX6" fmla="*/ 0 w 1535723"/>
              <a:gd name="connsiteY6" fmla="*/ 1014047 h 1277816"/>
              <a:gd name="connsiteX7" fmla="*/ 0 w 1535723"/>
              <a:gd name="connsiteY7" fmla="*/ 205154 h 1277816"/>
              <a:gd name="connsiteX0" fmla="*/ 0 w 1535723"/>
              <a:gd name="connsiteY0" fmla="*/ 205154 h 1242646"/>
              <a:gd name="connsiteX1" fmla="*/ 767862 w 1535723"/>
              <a:gd name="connsiteY1" fmla="*/ 205154 h 1242646"/>
              <a:gd name="connsiteX2" fmla="*/ 794773 w 1535723"/>
              <a:gd name="connsiteY2" fmla="*/ 0 h 1242646"/>
              <a:gd name="connsiteX3" fmla="*/ 1535723 w 1535723"/>
              <a:gd name="connsiteY3" fmla="*/ 609601 h 1242646"/>
              <a:gd name="connsiteX4" fmla="*/ 789244 w 1535723"/>
              <a:gd name="connsiteY4" fmla="*/ 1242646 h 1242646"/>
              <a:gd name="connsiteX5" fmla="*/ 767862 w 1535723"/>
              <a:gd name="connsiteY5" fmla="*/ 1014047 h 1242646"/>
              <a:gd name="connsiteX6" fmla="*/ 0 w 1535723"/>
              <a:gd name="connsiteY6" fmla="*/ 1014047 h 1242646"/>
              <a:gd name="connsiteX7" fmla="*/ 0 w 1535723"/>
              <a:gd name="connsiteY7" fmla="*/ 205154 h 1242646"/>
              <a:gd name="connsiteX0" fmla="*/ 0 w 1535723"/>
              <a:gd name="connsiteY0" fmla="*/ 146765 h 1184257"/>
              <a:gd name="connsiteX1" fmla="*/ 767862 w 1535723"/>
              <a:gd name="connsiteY1" fmla="*/ 146765 h 1184257"/>
              <a:gd name="connsiteX2" fmla="*/ 770091 w 1535723"/>
              <a:gd name="connsiteY2" fmla="*/ 0 h 1184257"/>
              <a:gd name="connsiteX3" fmla="*/ 1535723 w 1535723"/>
              <a:gd name="connsiteY3" fmla="*/ 551212 h 1184257"/>
              <a:gd name="connsiteX4" fmla="*/ 789244 w 1535723"/>
              <a:gd name="connsiteY4" fmla="*/ 1184257 h 1184257"/>
              <a:gd name="connsiteX5" fmla="*/ 767862 w 1535723"/>
              <a:gd name="connsiteY5" fmla="*/ 955658 h 1184257"/>
              <a:gd name="connsiteX6" fmla="*/ 0 w 1535723"/>
              <a:gd name="connsiteY6" fmla="*/ 955658 h 1184257"/>
              <a:gd name="connsiteX7" fmla="*/ 0 w 1535723"/>
              <a:gd name="connsiteY7" fmla="*/ 146765 h 1184257"/>
              <a:gd name="connsiteX0" fmla="*/ 0 w 1535723"/>
              <a:gd name="connsiteY0" fmla="*/ 146765 h 1086941"/>
              <a:gd name="connsiteX1" fmla="*/ 767862 w 1535723"/>
              <a:gd name="connsiteY1" fmla="*/ 146765 h 1086941"/>
              <a:gd name="connsiteX2" fmla="*/ 770091 w 1535723"/>
              <a:gd name="connsiteY2" fmla="*/ 0 h 1086941"/>
              <a:gd name="connsiteX3" fmla="*/ 1535723 w 1535723"/>
              <a:gd name="connsiteY3" fmla="*/ 551212 h 1086941"/>
              <a:gd name="connsiteX4" fmla="*/ 770048 w 1535723"/>
              <a:gd name="connsiteY4" fmla="*/ 1086941 h 1086941"/>
              <a:gd name="connsiteX5" fmla="*/ 767862 w 1535723"/>
              <a:gd name="connsiteY5" fmla="*/ 955658 h 1086941"/>
              <a:gd name="connsiteX6" fmla="*/ 0 w 1535723"/>
              <a:gd name="connsiteY6" fmla="*/ 955658 h 1086941"/>
              <a:gd name="connsiteX7" fmla="*/ 0 w 1535723"/>
              <a:gd name="connsiteY7" fmla="*/ 146765 h 108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5723" h="1086941">
                <a:moveTo>
                  <a:pt x="0" y="146765"/>
                </a:moveTo>
                <a:lnTo>
                  <a:pt x="767862" y="146765"/>
                </a:lnTo>
                <a:lnTo>
                  <a:pt x="770091" y="0"/>
                </a:lnTo>
                <a:lnTo>
                  <a:pt x="1535723" y="551212"/>
                </a:lnTo>
                <a:lnTo>
                  <a:pt x="770048" y="1086941"/>
                </a:lnTo>
                <a:cubicBezTo>
                  <a:pt x="769319" y="1043180"/>
                  <a:pt x="768591" y="999419"/>
                  <a:pt x="767862" y="955658"/>
                </a:cubicBezTo>
                <a:lnTo>
                  <a:pt x="0" y="955658"/>
                </a:lnTo>
                <a:lnTo>
                  <a:pt x="0" y="146765"/>
                </a:lnTo>
                <a:close/>
              </a:path>
            </a:pathLst>
          </a:custGeom>
          <a:gradFill>
            <a:gsLst>
              <a:gs pos="60754">
                <a:schemeClr val="accent6">
                  <a:lumMod val="75000"/>
                </a:schemeClr>
              </a:gs>
              <a:gs pos="82100">
                <a:schemeClr val="accent6">
                  <a:lumMod val="50000"/>
                </a:schemeClr>
              </a:gs>
              <a:gs pos="100000">
                <a:schemeClr val="tx1"/>
              </a:gs>
              <a:gs pos="0">
                <a:srgbClr val="1656A0">
                  <a:lumMod val="20000"/>
                  <a:lumOff val="80000"/>
                  <a:alpha val="0"/>
                </a:srgbClr>
              </a:gs>
            </a:gsLst>
            <a:lin ang="0" scaled="1"/>
          </a:gradFill>
          <a:ln>
            <a:noFill/>
          </a:ln>
          <a:effectLst>
            <a:outerShdw blurRad="50800" dist="38100" dir="5400000" algn="t" rotWithShape="0">
              <a:prstClr val="black">
                <a:alpha val="40000"/>
              </a:prstClr>
            </a:outerShdw>
          </a:effectLst>
          <a:scene3d>
            <a:camera prst="orthographicFront"/>
            <a:lightRig rig="threePt" dir="t"/>
          </a:scene3d>
          <a:sp3d>
            <a:bevelT w="57150" h="571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TextBox 52"/>
          <p:cNvSpPr txBox="1"/>
          <p:nvPr/>
        </p:nvSpPr>
        <p:spPr>
          <a:xfrm>
            <a:off x="7778407" y="4075056"/>
            <a:ext cx="826980" cy="369332"/>
          </a:xfrm>
          <a:prstGeom prst="rect">
            <a:avLst/>
          </a:prstGeom>
          <a:noFill/>
        </p:spPr>
        <p:txBody>
          <a:bodyPr wrap="square" rtlCol="0">
            <a:spAutoFit/>
          </a:bodyPr>
          <a:lstStyle/>
          <a:p>
            <a:pPr algn="ctr"/>
            <a:r>
              <a:rPr lang="en-US" b="1" dirty="0">
                <a:solidFill>
                  <a:schemeClr val="bg1"/>
                </a:solidFill>
                <a:latin typeface="Eras Demi ITC" panose="020B0805030504020804" pitchFamily="34" charset="0"/>
              </a:rPr>
              <a:t>2020</a:t>
            </a:r>
          </a:p>
        </p:txBody>
      </p:sp>
      <p:sp>
        <p:nvSpPr>
          <p:cNvPr id="54" name="5-Point Star 53"/>
          <p:cNvSpPr/>
          <p:nvPr/>
        </p:nvSpPr>
        <p:spPr>
          <a:xfrm>
            <a:off x="7975773" y="4746694"/>
            <a:ext cx="266483" cy="266483"/>
          </a:xfrm>
          <a:prstGeom prst="star5">
            <a:avLst/>
          </a:prstGeom>
          <a:solidFill>
            <a:schemeClr val="bg1"/>
          </a:solidFill>
          <a:ln w="12700">
            <a:solidFill>
              <a:schemeClr val="accent6">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itle 1"/>
          <p:cNvSpPr txBox="1">
            <a:spLocks/>
          </p:cNvSpPr>
          <p:nvPr/>
        </p:nvSpPr>
        <p:spPr>
          <a:xfrm>
            <a:off x="7470122" y="1991260"/>
            <a:ext cx="3373586" cy="1111367"/>
          </a:xfrm>
          <a:prstGeom prst="rect">
            <a:avLst/>
          </a:prstGeom>
          <a:solidFill>
            <a:schemeClr val="accent6">
              <a:lumMod val="75000"/>
            </a:schemeClr>
          </a:solidFill>
          <a:ln w="19050">
            <a:solidFill>
              <a:schemeClr val="bg1"/>
            </a:solidFill>
          </a:ln>
          <a:effectLst>
            <a:outerShdw blurRad="50800" dist="38100" dir="5400000" algn="t" rotWithShape="0">
              <a:prstClr val="black">
                <a:alpha val="40000"/>
              </a:prstClr>
            </a:outerShdw>
          </a:effectLst>
        </p:spPr>
        <p:txBody>
          <a:bodyPr anchor="ctr"/>
          <a:lstStyle>
            <a:lvl1pPr algn="l" defTabSz="914400" rtl="0" eaLnBrk="1" latinLnBrk="0" hangingPunct="1">
              <a:lnSpc>
                <a:spcPct val="90000"/>
              </a:lnSpc>
              <a:spcBef>
                <a:spcPct val="0"/>
              </a:spcBef>
              <a:buNone/>
              <a:defRPr lang="en-US" sz="3600" b="1" i="0" kern="120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defRPr>
            </a:lvl1pPr>
          </a:lstStyle>
          <a:p>
            <a:pPr algn="ctr">
              <a:lnSpc>
                <a:spcPts val="1700"/>
              </a:lnSpc>
              <a:defRPr/>
            </a:pPr>
            <a:r>
              <a:rPr sz="1800" dirty="0">
                <a:solidFill>
                  <a:schemeClr val="bg1"/>
                </a:solidFill>
                <a:latin typeface="Eras Medium ITC" panose="020B0602030504020804" pitchFamily="34" charset="0"/>
              </a:rPr>
              <a:t>ASA(ALT) MOSA Implementation Guide</a:t>
            </a:r>
          </a:p>
          <a:p>
            <a:pPr algn="ctr">
              <a:spcBef>
                <a:spcPts val="200"/>
              </a:spcBef>
              <a:defRPr/>
            </a:pPr>
            <a:r>
              <a:rPr lang="en-US" sz="1200" dirty="0">
                <a:solidFill>
                  <a:schemeClr val="bg1"/>
                </a:solidFill>
                <a:latin typeface="Eras Medium ITC" panose="020B0602030504020804" pitchFamily="34" charset="0"/>
              </a:rPr>
              <a:t>Requires PEOs to provide MOSA Guidance</a:t>
            </a:r>
          </a:p>
          <a:p>
            <a:pPr algn="ctr">
              <a:defRPr/>
            </a:pPr>
            <a:r>
              <a:rPr lang="en-US" sz="1200" dirty="0">
                <a:solidFill>
                  <a:schemeClr val="bg1"/>
                </a:solidFill>
                <a:latin typeface="Eras Medium ITC" panose="020B0602030504020804" pitchFamily="34" charset="0"/>
              </a:rPr>
              <a:t>Requires Project Assessment IAW 5 Principles</a:t>
            </a:r>
          </a:p>
        </p:txBody>
      </p:sp>
      <p:sp>
        <p:nvSpPr>
          <p:cNvPr id="56" name="Title 1"/>
          <p:cNvSpPr txBox="1">
            <a:spLocks/>
          </p:cNvSpPr>
          <p:nvPr/>
        </p:nvSpPr>
        <p:spPr>
          <a:xfrm>
            <a:off x="6723432" y="2982047"/>
            <a:ext cx="3274920" cy="913268"/>
          </a:xfrm>
          <a:prstGeom prst="rect">
            <a:avLst/>
          </a:prstGeom>
          <a:solidFill>
            <a:schemeClr val="accent6">
              <a:lumMod val="75000"/>
            </a:schemeClr>
          </a:solidFill>
          <a:ln w="19050">
            <a:solidFill>
              <a:schemeClr val="bg1"/>
            </a:solidFill>
          </a:ln>
          <a:effectLst>
            <a:outerShdw blurRad="50800" dist="38100" dir="5400000" algn="t" rotWithShape="0">
              <a:prstClr val="black">
                <a:alpha val="40000"/>
              </a:prstClr>
            </a:outerShdw>
          </a:effectLst>
        </p:spPr>
        <p:txBody>
          <a:bodyPr anchor="ctr"/>
          <a:lstStyle>
            <a:lvl1pPr algn="l" defTabSz="914400" rtl="0" eaLnBrk="1" latinLnBrk="0" hangingPunct="1">
              <a:lnSpc>
                <a:spcPct val="90000"/>
              </a:lnSpc>
              <a:spcBef>
                <a:spcPct val="0"/>
              </a:spcBef>
              <a:buNone/>
              <a:defRPr lang="en-US" sz="3600" b="1" i="0" kern="120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defRPr>
            </a:lvl1pPr>
          </a:lstStyle>
          <a:p>
            <a:pPr algn="ctr">
              <a:lnSpc>
                <a:spcPts val="1700"/>
              </a:lnSpc>
              <a:defRPr/>
            </a:pPr>
            <a:r>
              <a:rPr sz="1800" dirty="0">
                <a:solidFill>
                  <a:schemeClr val="bg1"/>
                </a:solidFill>
                <a:latin typeface="Eras Medium ITC" panose="020B0602030504020804" pitchFamily="34" charset="0"/>
              </a:rPr>
              <a:t>AAE Memo: </a:t>
            </a:r>
            <a:r>
              <a:rPr sz="1800" i="1" dirty="0">
                <a:solidFill>
                  <a:schemeClr val="bg1"/>
                </a:solidFill>
                <a:latin typeface="Eras Medium ITC" panose="020B0602030504020804" pitchFamily="34" charset="0"/>
              </a:rPr>
              <a:t>Policy Guidance on Implementing MOSA</a:t>
            </a:r>
          </a:p>
          <a:p>
            <a:pPr algn="ctr">
              <a:lnSpc>
                <a:spcPts val="1400"/>
              </a:lnSpc>
              <a:spcBef>
                <a:spcPts val="300"/>
              </a:spcBef>
              <a:defRPr/>
            </a:pPr>
            <a:r>
              <a:rPr lang="en-US" sz="1200" dirty="0">
                <a:solidFill>
                  <a:schemeClr val="bg1"/>
                </a:solidFill>
                <a:latin typeface="Eras Medium ITC" panose="020B0602030504020804" pitchFamily="34" charset="0"/>
              </a:rPr>
              <a:t>Requirements for PEOs and PMs</a:t>
            </a:r>
            <a:endParaRPr sz="1200" dirty="0">
              <a:solidFill>
                <a:schemeClr val="bg1"/>
              </a:solidFill>
              <a:latin typeface="Eras Medium ITC" panose="020B0602030504020804" pitchFamily="34" charset="0"/>
            </a:endParaRPr>
          </a:p>
        </p:txBody>
      </p:sp>
      <p:sp>
        <p:nvSpPr>
          <p:cNvPr id="11" name="Title 1"/>
          <p:cNvSpPr txBox="1">
            <a:spLocks/>
          </p:cNvSpPr>
          <p:nvPr/>
        </p:nvSpPr>
        <p:spPr>
          <a:xfrm>
            <a:off x="8910739" y="5796448"/>
            <a:ext cx="2578617" cy="760593"/>
          </a:xfrm>
          <a:prstGeom prst="rect">
            <a:avLst/>
          </a:prstGeom>
          <a:solidFill>
            <a:schemeClr val="bg2">
              <a:lumMod val="50000"/>
            </a:schemeClr>
          </a:solidFill>
          <a:effectLst>
            <a:outerShdw blurRad="50800" dist="63500" dir="5400000" algn="ctr" rotWithShape="0">
              <a:srgbClr val="000000">
                <a:alpha val="43137"/>
              </a:srgbClr>
            </a:outerShdw>
          </a:effectLst>
          <a:scene3d>
            <a:camera prst="orthographicFront"/>
            <a:lightRig rig="threePt" dir="t"/>
          </a:scene3d>
          <a:sp3d>
            <a:bevelT w="38100" h="38100"/>
          </a:sp3d>
        </p:spPr>
        <p:txBody>
          <a:bodyPr anchor="ctr"/>
          <a:lstStyle>
            <a:lvl1pPr algn="l" defTabSz="914400" rtl="0" eaLnBrk="1" latinLnBrk="0" hangingPunct="1">
              <a:lnSpc>
                <a:spcPct val="90000"/>
              </a:lnSpc>
              <a:spcBef>
                <a:spcPct val="0"/>
              </a:spcBef>
              <a:buNone/>
              <a:defRPr lang="en-US" sz="3600" b="1" i="0" kern="1200">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defRPr>
            </a:lvl1pPr>
          </a:lstStyle>
          <a:p>
            <a:pPr algn="ctr">
              <a:defRPr/>
            </a:pPr>
            <a:r>
              <a:rPr sz="1800" dirty="0">
                <a:solidFill>
                  <a:schemeClr val="bg1"/>
                </a:solidFill>
                <a:latin typeface="Eras Medium ITC" panose="020B0602030504020804" pitchFamily="34" charset="0"/>
              </a:rPr>
              <a:t>NDAA FY21</a:t>
            </a:r>
          </a:p>
          <a:p>
            <a:pPr algn="ctr">
              <a:spcBef>
                <a:spcPts val="200"/>
              </a:spcBef>
              <a:defRPr/>
            </a:pPr>
            <a:r>
              <a:rPr lang="en-US" sz="1200" dirty="0">
                <a:solidFill>
                  <a:schemeClr val="bg1"/>
                </a:solidFill>
                <a:latin typeface="Eras Medium ITC" panose="020B0602030504020804" pitchFamily="34" charset="0"/>
              </a:rPr>
              <a:t>Extends Guidance to </a:t>
            </a:r>
          </a:p>
          <a:p>
            <a:pPr algn="ctr">
              <a:defRPr/>
            </a:pPr>
            <a:r>
              <a:rPr lang="en-US" sz="1200" dirty="0">
                <a:solidFill>
                  <a:schemeClr val="bg1"/>
                </a:solidFill>
                <a:latin typeface="Eras Medium ITC" panose="020B0602030504020804" pitchFamily="34" charset="0"/>
              </a:rPr>
              <a:t>Modular System Interfaces</a:t>
            </a:r>
            <a:endParaRPr sz="1200" dirty="0">
              <a:solidFill>
                <a:schemeClr val="bg1"/>
              </a:solidFill>
              <a:latin typeface="Eras Medium ITC" panose="020B0602030504020804" pitchFamily="34" charset="0"/>
            </a:endParaRPr>
          </a:p>
        </p:txBody>
      </p:sp>
      <p:sp>
        <p:nvSpPr>
          <p:cNvPr id="57" name="Right Arrow 17"/>
          <p:cNvSpPr/>
          <p:nvPr/>
        </p:nvSpPr>
        <p:spPr>
          <a:xfrm rot="16200000" flipV="1">
            <a:off x="9787680" y="4728104"/>
            <a:ext cx="785433" cy="1545263"/>
          </a:xfrm>
          <a:custGeom>
            <a:avLst/>
            <a:gdLst>
              <a:gd name="connsiteX0" fmla="*/ 0 w 1535723"/>
              <a:gd name="connsiteY0" fmla="*/ 404446 h 1617785"/>
              <a:gd name="connsiteX1" fmla="*/ 767862 w 1535723"/>
              <a:gd name="connsiteY1" fmla="*/ 404446 h 1617785"/>
              <a:gd name="connsiteX2" fmla="*/ 767862 w 1535723"/>
              <a:gd name="connsiteY2" fmla="*/ 0 h 1617785"/>
              <a:gd name="connsiteX3" fmla="*/ 1535723 w 1535723"/>
              <a:gd name="connsiteY3" fmla="*/ 808893 h 1617785"/>
              <a:gd name="connsiteX4" fmla="*/ 767862 w 1535723"/>
              <a:gd name="connsiteY4" fmla="*/ 1617785 h 1617785"/>
              <a:gd name="connsiteX5" fmla="*/ 767862 w 1535723"/>
              <a:gd name="connsiteY5" fmla="*/ 1213339 h 1617785"/>
              <a:gd name="connsiteX6" fmla="*/ 0 w 1535723"/>
              <a:gd name="connsiteY6" fmla="*/ 1213339 h 1617785"/>
              <a:gd name="connsiteX7" fmla="*/ 0 w 1535723"/>
              <a:gd name="connsiteY7" fmla="*/ 404446 h 1617785"/>
              <a:gd name="connsiteX0" fmla="*/ 0 w 1535723"/>
              <a:gd name="connsiteY0" fmla="*/ 240323 h 1453662"/>
              <a:gd name="connsiteX1" fmla="*/ 767862 w 1535723"/>
              <a:gd name="connsiteY1" fmla="*/ 240323 h 1453662"/>
              <a:gd name="connsiteX2" fmla="*/ 756139 w 1535723"/>
              <a:gd name="connsiteY2" fmla="*/ 0 h 1453662"/>
              <a:gd name="connsiteX3" fmla="*/ 1535723 w 1535723"/>
              <a:gd name="connsiteY3" fmla="*/ 644770 h 1453662"/>
              <a:gd name="connsiteX4" fmla="*/ 767862 w 1535723"/>
              <a:gd name="connsiteY4" fmla="*/ 1453662 h 1453662"/>
              <a:gd name="connsiteX5" fmla="*/ 767862 w 1535723"/>
              <a:gd name="connsiteY5" fmla="*/ 1049216 h 1453662"/>
              <a:gd name="connsiteX6" fmla="*/ 0 w 1535723"/>
              <a:gd name="connsiteY6" fmla="*/ 1049216 h 1453662"/>
              <a:gd name="connsiteX7" fmla="*/ 0 w 1535723"/>
              <a:gd name="connsiteY7" fmla="*/ 240323 h 1453662"/>
              <a:gd name="connsiteX0" fmla="*/ 0 w 1535723"/>
              <a:gd name="connsiteY0" fmla="*/ 240323 h 1312985"/>
              <a:gd name="connsiteX1" fmla="*/ 767862 w 1535723"/>
              <a:gd name="connsiteY1" fmla="*/ 240323 h 1312985"/>
              <a:gd name="connsiteX2" fmla="*/ 756139 w 1535723"/>
              <a:gd name="connsiteY2" fmla="*/ 0 h 1312985"/>
              <a:gd name="connsiteX3" fmla="*/ 1535723 w 1535723"/>
              <a:gd name="connsiteY3" fmla="*/ 644770 h 1312985"/>
              <a:gd name="connsiteX4" fmla="*/ 779585 w 1535723"/>
              <a:gd name="connsiteY4" fmla="*/ 1312985 h 1312985"/>
              <a:gd name="connsiteX5" fmla="*/ 767862 w 1535723"/>
              <a:gd name="connsiteY5" fmla="*/ 1049216 h 1312985"/>
              <a:gd name="connsiteX6" fmla="*/ 0 w 1535723"/>
              <a:gd name="connsiteY6" fmla="*/ 1049216 h 1312985"/>
              <a:gd name="connsiteX7" fmla="*/ 0 w 1535723"/>
              <a:gd name="connsiteY7" fmla="*/ 240323 h 1312985"/>
              <a:gd name="connsiteX0" fmla="*/ 0 w 1535723"/>
              <a:gd name="connsiteY0" fmla="*/ 228600 h 1301262"/>
              <a:gd name="connsiteX1" fmla="*/ 767862 w 1535723"/>
              <a:gd name="connsiteY1" fmla="*/ 228600 h 1301262"/>
              <a:gd name="connsiteX2" fmla="*/ 775456 w 1535723"/>
              <a:gd name="connsiteY2" fmla="*/ 0 h 1301262"/>
              <a:gd name="connsiteX3" fmla="*/ 1535723 w 1535723"/>
              <a:gd name="connsiteY3" fmla="*/ 633047 h 1301262"/>
              <a:gd name="connsiteX4" fmla="*/ 779585 w 1535723"/>
              <a:gd name="connsiteY4" fmla="*/ 1301262 h 1301262"/>
              <a:gd name="connsiteX5" fmla="*/ 767862 w 1535723"/>
              <a:gd name="connsiteY5" fmla="*/ 1037493 h 1301262"/>
              <a:gd name="connsiteX6" fmla="*/ 0 w 1535723"/>
              <a:gd name="connsiteY6" fmla="*/ 1037493 h 1301262"/>
              <a:gd name="connsiteX7" fmla="*/ 0 w 1535723"/>
              <a:gd name="connsiteY7" fmla="*/ 228600 h 1301262"/>
              <a:gd name="connsiteX0" fmla="*/ 0 w 1535723"/>
              <a:gd name="connsiteY0" fmla="*/ 205154 h 1277816"/>
              <a:gd name="connsiteX1" fmla="*/ 767862 w 1535723"/>
              <a:gd name="connsiteY1" fmla="*/ 205154 h 1277816"/>
              <a:gd name="connsiteX2" fmla="*/ 794773 w 1535723"/>
              <a:gd name="connsiteY2" fmla="*/ 0 h 1277816"/>
              <a:gd name="connsiteX3" fmla="*/ 1535723 w 1535723"/>
              <a:gd name="connsiteY3" fmla="*/ 609601 h 1277816"/>
              <a:gd name="connsiteX4" fmla="*/ 779585 w 1535723"/>
              <a:gd name="connsiteY4" fmla="*/ 1277816 h 1277816"/>
              <a:gd name="connsiteX5" fmla="*/ 767862 w 1535723"/>
              <a:gd name="connsiteY5" fmla="*/ 1014047 h 1277816"/>
              <a:gd name="connsiteX6" fmla="*/ 0 w 1535723"/>
              <a:gd name="connsiteY6" fmla="*/ 1014047 h 1277816"/>
              <a:gd name="connsiteX7" fmla="*/ 0 w 1535723"/>
              <a:gd name="connsiteY7" fmla="*/ 205154 h 1277816"/>
              <a:gd name="connsiteX0" fmla="*/ 0 w 1535723"/>
              <a:gd name="connsiteY0" fmla="*/ 205154 h 1242646"/>
              <a:gd name="connsiteX1" fmla="*/ 767862 w 1535723"/>
              <a:gd name="connsiteY1" fmla="*/ 205154 h 1242646"/>
              <a:gd name="connsiteX2" fmla="*/ 794773 w 1535723"/>
              <a:gd name="connsiteY2" fmla="*/ 0 h 1242646"/>
              <a:gd name="connsiteX3" fmla="*/ 1535723 w 1535723"/>
              <a:gd name="connsiteY3" fmla="*/ 609601 h 1242646"/>
              <a:gd name="connsiteX4" fmla="*/ 789244 w 1535723"/>
              <a:gd name="connsiteY4" fmla="*/ 1242646 h 1242646"/>
              <a:gd name="connsiteX5" fmla="*/ 767862 w 1535723"/>
              <a:gd name="connsiteY5" fmla="*/ 1014047 h 1242646"/>
              <a:gd name="connsiteX6" fmla="*/ 0 w 1535723"/>
              <a:gd name="connsiteY6" fmla="*/ 1014047 h 1242646"/>
              <a:gd name="connsiteX7" fmla="*/ 0 w 1535723"/>
              <a:gd name="connsiteY7" fmla="*/ 205154 h 1242646"/>
              <a:gd name="connsiteX0" fmla="*/ 0 w 1535723"/>
              <a:gd name="connsiteY0" fmla="*/ 146765 h 1184257"/>
              <a:gd name="connsiteX1" fmla="*/ 767862 w 1535723"/>
              <a:gd name="connsiteY1" fmla="*/ 146765 h 1184257"/>
              <a:gd name="connsiteX2" fmla="*/ 770091 w 1535723"/>
              <a:gd name="connsiteY2" fmla="*/ 0 h 1184257"/>
              <a:gd name="connsiteX3" fmla="*/ 1535723 w 1535723"/>
              <a:gd name="connsiteY3" fmla="*/ 551212 h 1184257"/>
              <a:gd name="connsiteX4" fmla="*/ 789244 w 1535723"/>
              <a:gd name="connsiteY4" fmla="*/ 1184257 h 1184257"/>
              <a:gd name="connsiteX5" fmla="*/ 767862 w 1535723"/>
              <a:gd name="connsiteY5" fmla="*/ 955658 h 1184257"/>
              <a:gd name="connsiteX6" fmla="*/ 0 w 1535723"/>
              <a:gd name="connsiteY6" fmla="*/ 955658 h 1184257"/>
              <a:gd name="connsiteX7" fmla="*/ 0 w 1535723"/>
              <a:gd name="connsiteY7" fmla="*/ 146765 h 1184257"/>
              <a:gd name="connsiteX0" fmla="*/ 0 w 1535723"/>
              <a:gd name="connsiteY0" fmla="*/ 146765 h 1086941"/>
              <a:gd name="connsiteX1" fmla="*/ 767862 w 1535723"/>
              <a:gd name="connsiteY1" fmla="*/ 146765 h 1086941"/>
              <a:gd name="connsiteX2" fmla="*/ 770091 w 1535723"/>
              <a:gd name="connsiteY2" fmla="*/ 0 h 1086941"/>
              <a:gd name="connsiteX3" fmla="*/ 1535723 w 1535723"/>
              <a:gd name="connsiteY3" fmla="*/ 551212 h 1086941"/>
              <a:gd name="connsiteX4" fmla="*/ 770048 w 1535723"/>
              <a:gd name="connsiteY4" fmla="*/ 1086941 h 1086941"/>
              <a:gd name="connsiteX5" fmla="*/ 767862 w 1535723"/>
              <a:gd name="connsiteY5" fmla="*/ 955658 h 1086941"/>
              <a:gd name="connsiteX6" fmla="*/ 0 w 1535723"/>
              <a:gd name="connsiteY6" fmla="*/ 955658 h 1086941"/>
              <a:gd name="connsiteX7" fmla="*/ 0 w 1535723"/>
              <a:gd name="connsiteY7" fmla="*/ 146765 h 108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5723" h="1086941">
                <a:moveTo>
                  <a:pt x="0" y="146765"/>
                </a:moveTo>
                <a:lnTo>
                  <a:pt x="767862" y="146765"/>
                </a:lnTo>
                <a:lnTo>
                  <a:pt x="770091" y="0"/>
                </a:lnTo>
                <a:lnTo>
                  <a:pt x="1535723" y="551212"/>
                </a:lnTo>
                <a:lnTo>
                  <a:pt x="770048" y="1086941"/>
                </a:lnTo>
                <a:cubicBezTo>
                  <a:pt x="769319" y="1043180"/>
                  <a:pt x="768591" y="999419"/>
                  <a:pt x="767862" y="955658"/>
                </a:cubicBezTo>
                <a:lnTo>
                  <a:pt x="0" y="955658"/>
                </a:lnTo>
                <a:lnTo>
                  <a:pt x="0" y="146765"/>
                </a:lnTo>
                <a:close/>
              </a:path>
            </a:pathLst>
          </a:custGeom>
          <a:gradFill>
            <a:gsLst>
              <a:gs pos="60754">
                <a:schemeClr val="accent6">
                  <a:lumMod val="75000"/>
                </a:schemeClr>
              </a:gs>
              <a:gs pos="82100">
                <a:schemeClr val="accent6">
                  <a:lumMod val="50000"/>
                </a:schemeClr>
              </a:gs>
              <a:gs pos="100000">
                <a:schemeClr val="tx1"/>
              </a:gs>
              <a:gs pos="0">
                <a:srgbClr val="1656A0">
                  <a:lumMod val="20000"/>
                  <a:lumOff val="80000"/>
                  <a:alpha val="0"/>
                </a:srgbClr>
              </a:gs>
            </a:gsLst>
            <a:lin ang="0" scaled="1"/>
          </a:gradFill>
          <a:ln>
            <a:noFill/>
          </a:ln>
          <a:effectLst>
            <a:outerShdw blurRad="50800" dist="38100" dir="5400000" algn="t" rotWithShape="0">
              <a:prstClr val="black">
                <a:alpha val="40000"/>
              </a:prstClr>
            </a:outerShdw>
          </a:effectLst>
          <a:scene3d>
            <a:camera prst="orthographicFront"/>
            <a:lightRig rig="threePt" dir="t"/>
          </a:scene3d>
          <a:sp3d>
            <a:bevelT w="57150" h="571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TextBox 57"/>
          <p:cNvSpPr txBox="1"/>
          <p:nvPr/>
        </p:nvSpPr>
        <p:spPr>
          <a:xfrm>
            <a:off x="9745456" y="5258332"/>
            <a:ext cx="826980" cy="369332"/>
          </a:xfrm>
          <a:prstGeom prst="rect">
            <a:avLst/>
          </a:prstGeom>
          <a:noFill/>
        </p:spPr>
        <p:txBody>
          <a:bodyPr wrap="square" rtlCol="0">
            <a:spAutoFit/>
          </a:bodyPr>
          <a:lstStyle/>
          <a:p>
            <a:pPr algn="ctr"/>
            <a:r>
              <a:rPr lang="en-US" b="1" dirty="0">
                <a:solidFill>
                  <a:schemeClr val="bg1"/>
                </a:solidFill>
                <a:latin typeface="Eras Demi ITC" panose="020B0805030504020804" pitchFamily="34" charset="0"/>
              </a:rPr>
              <a:t>2021</a:t>
            </a:r>
          </a:p>
        </p:txBody>
      </p:sp>
      <p:sp>
        <p:nvSpPr>
          <p:cNvPr id="59" name="5-Point Star 58"/>
          <p:cNvSpPr/>
          <p:nvPr/>
        </p:nvSpPr>
        <p:spPr>
          <a:xfrm>
            <a:off x="10047154" y="4916692"/>
            <a:ext cx="266483" cy="266483"/>
          </a:xfrm>
          <a:prstGeom prst="star5">
            <a:avLst/>
          </a:prstGeom>
          <a:solidFill>
            <a:schemeClr val="bg1"/>
          </a:solidFill>
          <a:ln w="12700">
            <a:solidFill>
              <a:schemeClr val="accent6">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3499799"/>
      </p:ext>
    </p:extLst>
  </p:cSld>
  <p:clrMapOvr>
    <a:masterClrMapping/>
  </p:clrMapOvr>
  <mc:AlternateContent xmlns:mc="http://schemas.openxmlformats.org/markup-compatibility/2006" xmlns:p14="http://schemas.microsoft.com/office/powerpoint/2010/main">
    <mc:Choice Requires="p14">
      <p:transition spd="med" p14:dur="740">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500"/>
                                        <p:tgtEl>
                                          <p:spTgt spid="5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10" grpId="0" animBg="1"/>
      <p:bldP spid="31" grpId="0" animBg="1"/>
      <p:bldP spid="38" grpId="0" animBg="1"/>
      <p:bldP spid="44" grpId="0" animBg="1"/>
      <p:bldP spid="55" grpId="0" animBg="1"/>
      <p:bldP spid="56"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D0EE064D-516F-4018-88E2-AA55DAC2ABA6}" type="slidenum">
              <a:rPr lang="en-US" smtClean="0">
                <a:solidFill>
                  <a:prstClr val="black"/>
                </a:solidFill>
              </a:rPr>
              <a:pPr/>
              <a:t>2</a:t>
            </a:fld>
            <a:endParaRPr lang="en-US" dirty="0">
              <a:solidFill>
                <a:prstClr val="black"/>
              </a:solidFill>
            </a:endParaRPr>
          </a:p>
        </p:txBody>
      </p:sp>
      <p:sp>
        <p:nvSpPr>
          <p:cNvPr id="3" name="Title 2"/>
          <p:cNvSpPr>
            <a:spLocks noGrp="1"/>
          </p:cNvSpPr>
          <p:nvPr>
            <p:ph type="title"/>
          </p:nvPr>
        </p:nvSpPr>
        <p:spPr>
          <a:xfrm>
            <a:off x="2404636" y="943661"/>
            <a:ext cx="7287768" cy="363474"/>
          </a:xfrm>
        </p:spPr>
        <p:txBody>
          <a:bodyPr/>
          <a:lstStyle/>
          <a:p>
            <a:r>
              <a:rPr lang="en-US" dirty="0"/>
              <a:t>What is MOSA? Why MOSA Now? </a:t>
            </a:r>
          </a:p>
        </p:txBody>
      </p:sp>
      <p:sp>
        <p:nvSpPr>
          <p:cNvPr id="38" name="Arrow: Pentagon 3">
            <a:extLst>
              <a:ext uri="{FF2B5EF4-FFF2-40B4-BE49-F238E27FC236}">
                <a16:creationId xmlns:a16="http://schemas.microsoft.com/office/drawing/2014/main" id="{9816F1DE-B6D9-47AF-A004-F8C243DA8BDB}"/>
              </a:ext>
            </a:extLst>
          </p:cNvPr>
          <p:cNvSpPr/>
          <p:nvPr/>
        </p:nvSpPr>
        <p:spPr>
          <a:xfrm>
            <a:off x="1193295" y="6224082"/>
            <a:ext cx="9840646" cy="481919"/>
          </a:xfrm>
          <a:prstGeom prst="homePlate">
            <a:avLst/>
          </a:prstGeom>
          <a:gradFill flip="none" rotWithShape="1">
            <a:gsLst>
              <a:gs pos="95000">
                <a:schemeClr val="tx1"/>
              </a:gs>
              <a:gs pos="63000">
                <a:schemeClr val="accent4">
                  <a:lumMod val="50000"/>
                </a:schemeClr>
              </a:gs>
              <a:gs pos="0">
                <a:schemeClr val="bg2">
                  <a:lumMod val="90000"/>
                  <a:alpha val="0"/>
                </a:schemeClr>
              </a:gs>
              <a:gs pos="16000">
                <a:schemeClr val="accent4">
                  <a:lumMod val="75000"/>
                </a:schemeClr>
              </a:gs>
            </a:gsLst>
            <a:lin ang="0" scaled="1"/>
            <a:tileRect/>
          </a:gradFill>
          <a:ln w="12700" cap="flat" cmpd="sng" algn="ctr">
            <a:noFill/>
            <a:prstDash val="solid"/>
            <a:miter lim="800000"/>
          </a:ln>
          <a:effectLst>
            <a:outerShdw blurRad="50800" dist="38100" dir="5400000" algn="t" rotWithShape="0">
              <a:prstClr val="black">
                <a:alpha val="40000"/>
              </a:prstClr>
            </a:outerShdw>
          </a:effectLst>
          <a:scene3d>
            <a:camera prst="orthographicFront"/>
            <a:lightRig rig="threePt" dir="t"/>
          </a:scene3d>
          <a:sp3d>
            <a:bevelT w="0" h="0"/>
          </a:sp3d>
        </p:spPr>
        <p:txBody>
          <a:bodyPr rtlCol="0" anchor="ctr"/>
          <a:lstStyle/>
          <a:p>
            <a:pPr algn="ctr"/>
            <a:r>
              <a:rPr lang="en-US" sz="2000" b="1" i="1" dirty="0">
                <a:solidFill>
                  <a:prstClr val="white"/>
                </a:solidFill>
                <a:latin typeface=" Arial"/>
              </a:rPr>
              <a:t>Engagement Throughout the Aviation Life Cycle to Optimize Value of MOSA</a:t>
            </a:r>
          </a:p>
        </p:txBody>
      </p:sp>
      <p:grpSp>
        <p:nvGrpSpPr>
          <p:cNvPr id="4" name="Group 3"/>
          <p:cNvGrpSpPr/>
          <p:nvPr/>
        </p:nvGrpSpPr>
        <p:grpSpPr>
          <a:xfrm>
            <a:off x="216707" y="2049070"/>
            <a:ext cx="3322012" cy="3770941"/>
            <a:chOff x="1117481" y="1169606"/>
            <a:chExt cx="3608300" cy="4687210"/>
          </a:xfrm>
        </p:grpSpPr>
        <p:grpSp>
          <p:nvGrpSpPr>
            <p:cNvPr id="66" name="Group 65"/>
            <p:cNvGrpSpPr/>
            <p:nvPr/>
          </p:nvGrpSpPr>
          <p:grpSpPr>
            <a:xfrm>
              <a:off x="1117481" y="1169606"/>
              <a:ext cx="3344288" cy="4687210"/>
              <a:chOff x="1355592" y="70974"/>
              <a:chExt cx="3995114" cy="3094751"/>
            </a:xfrm>
          </p:grpSpPr>
          <p:sp>
            <p:nvSpPr>
              <p:cNvPr id="67" name="Snip Diagonal Corner Rectangle 66"/>
              <p:cNvSpPr/>
              <p:nvPr/>
            </p:nvSpPr>
            <p:spPr>
              <a:xfrm>
                <a:off x="1365069" y="70974"/>
                <a:ext cx="3985637" cy="3094751"/>
              </a:xfrm>
              <a:prstGeom prst="rect">
                <a:avLst/>
              </a:prstGeom>
              <a:solidFill>
                <a:schemeClr val="tx1"/>
              </a:solidFill>
              <a:ln w="19050">
                <a:solidFill>
                  <a:srgbClr val="FFC000"/>
                </a:solidFill>
              </a:ln>
              <a:effectLst>
                <a:outerShdw blurRad="50800" dist="38100" dir="5400000" algn="t" rotWithShape="0">
                  <a:prstClr val="black">
                    <a:alpha val="40000"/>
                  </a:prstClr>
                </a:outerShdw>
              </a:effectLst>
              <a:scene3d>
                <a:camera prst="orthographicFront"/>
                <a:lightRig rig="threePt" dir="t"/>
              </a:scene3d>
              <a:sp3d>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Arial" panose="020B0604020202020204" pitchFamily="34" charset="0"/>
                  <a:cs typeface="Arial" panose="020B0604020202020204" pitchFamily="34" charset="0"/>
                </a:endParaRPr>
              </a:p>
            </p:txBody>
          </p:sp>
          <p:sp>
            <p:nvSpPr>
              <p:cNvPr id="69" name="Title 2"/>
              <p:cNvSpPr txBox="1">
                <a:spLocks/>
              </p:cNvSpPr>
              <p:nvPr/>
            </p:nvSpPr>
            <p:spPr>
              <a:xfrm>
                <a:off x="1355592" y="135845"/>
                <a:ext cx="3821545" cy="278276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lang="en-US" sz="2800" b="1" kern="1200">
                    <a:solidFill>
                      <a:schemeClr val="accent5">
                        <a:lumMod val="50000"/>
                      </a:schemeClr>
                    </a:solidFill>
                    <a:latin typeface="Verdana" panose="020B0604030504040204" pitchFamily="34" charset="0"/>
                    <a:ea typeface="Verdana" panose="020B0604030504040204" pitchFamily="34" charset="0"/>
                    <a:cs typeface="+mj-cs"/>
                  </a:defRPr>
                </a:lvl1pPr>
              </a:lstStyle>
              <a:p>
                <a:pPr algn="ctr">
                  <a:lnSpc>
                    <a:spcPts val="2300"/>
                  </a:lnSpc>
                </a:pPr>
                <a:r>
                  <a:rPr lang="en-US" sz="2000" b="0" dirty="0">
                    <a:solidFill>
                      <a:prstClr val="white"/>
                    </a:solidFill>
                    <a:latin typeface="Arial Black" panose="020B0A04020102020204" pitchFamily="34" charset="0"/>
                    <a:cs typeface="Arial" panose="020B0604020202020204" pitchFamily="34" charset="0"/>
                  </a:rPr>
                  <a:t>Unique Inflection Point</a:t>
                </a:r>
              </a:p>
              <a:p>
                <a:pPr marL="214313" indent="-214313">
                  <a:lnSpc>
                    <a:spcPts val="900"/>
                  </a:lnSpc>
                  <a:buFont typeface="Arial" panose="020B0604020202020204" pitchFamily="34" charset="0"/>
                  <a:buChar char="•"/>
                </a:pPr>
                <a:endParaRPr lang="en-US" sz="1600" dirty="0">
                  <a:solidFill>
                    <a:prstClr val="white"/>
                  </a:solidFill>
                  <a:latin typeface="Arial" panose="020B0604020202020204" pitchFamily="34" charset="0"/>
                  <a:cs typeface="Arial" panose="020B0604020202020204" pitchFamily="34" charset="0"/>
                </a:endParaRPr>
              </a:p>
              <a:p>
                <a:pPr marL="127397" indent="-127397">
                  <a:lnSpc>
                    <a:spcPts val="1700"/>
                  </a:lnSpc>
                  <a:buFont typeface="Arial" panose="020B0604020202020204" pitchFamily="34" charset="0"/>
                  <a:buChar char="•"/>
                </a:pPr>
                <a:r>
                  <a:rPr lang="en-US" sz="1600" dirty="0">
                    <a:solidFill>
                      <a:prstClr val="white"/>
                    </a:solidFill>
                    <a:latin typeface="Arial" panose="020B0604020202020204" pitchFamily="34" charset="0"/>
                    <a:cs typeface="Arial" panose="020B0604020202020204" pitchFamily="34" charset="0"/>
                  </a:rPr>
                  <a:t>Mandate for Rapid Capabilities to Pace</a:t>
                </a:r>
                <a:br>
                  <a:rPr lang="en-US" sz="1600" dirty="0">
                    <a:solidFill>
                      <a:prstClr val="white"/>
                    </a:solidFill>
                    <a:latin typeface="Arial" panose="020B0604020202020204" pitchFamily="34" charset="0"/>
                    <a:cs typeface="Arial" panose="020B0604020202020204" pitchFamily="34" charset="0"/>
                  </a:rPr>
                </a:br>
                <a:r>
                  <a:rPr lang="en-US" sz="1600" dirty="0">
                    <a:solidFill>
                      <a:prstClr val="white"/>
                    </a:solidFill>
                    <a:latin typeface="Arial" panose="020B0604020202020204" pitchFamily="34" charset="0"/>
                    <a:cs typeface="Arial" panose="020B0604020202020204" pitchFamily="34" charset="0"/>
                  </a:rPr>
                  <a:t>Threat Evolution</a:t>
                </a:r>
              </a:p>
              <a:p>
                <a:pPr marL="127397" indent="-127397">
                  <a:lnSpc>
                    <a:spcPts val="1700"/>
                  </a:lnSpc>
                  <a:spcBef>
                    <a:spcPts val="600"/>
                  </a:spcBef>
                  <a:buFont typeface="Arial" panose="020B0604020202020204" pitchFamily="34" charset="0"/>
                  <a:buChar char="•"/>
                </a:pPr>
                <a:r>
                  <a:rPr lang="en-US" sz="1600" dirty="0">
                    <a:solidFill>
                      <a:prstClr val="white"/>
                    </a:solidFill>
                    <a:latin typeface="Arial" panose="020B0604020202020204" pitchFamily="34" charset="0"/>
                    <a:cs typeface="Arial" panose="020B0604020202020204" pitchFamily="34" charset="0"/>
                  </a:rPr>
                  <a:t>Must Accelerate Program Execution at the Speed of Technology</a:t>
                </a:r>
                <a:endParaRPr sz="1600" dirty="0">
                  <a:solidFill>
                    <a:prstClr val="white"/>
                  </a:solidFill>
                  <a:latin typeface="Arial" panose="020B0604020202020204" pitchFamily="34" charset="0"/>
                  <a:cs typeface="Arial" panose="020B0604020202020204" pitchFamily="34" charset="0"/>
                </a:endParaRPr>
              </a:p>
              <a:p>
                <a:pPr marL="127397" indent="-127397">
                  <a:lnSpc>
                    <a:spcPts val="1700"/>
                  </a:lnSpc>
                  <a:spcBef>
                    <a:spcPts val="600"/>
                  </a:spcBef>
                  <a:buFont typeface="Arial" panose="020B0604020202020204" pitchFamily="34" charset="0"/>
                  <a:buChar char="•"/>
                </a:pPr>
                <a:r>
                  <a:rPr sz="1600" dirty="0">
                    <a:solidFill>
                      <a:prstClr val="white"/>
                    </a:solidFill>
                    <a:latin typeface="Arial" panose="020B0604020202020204" pitchFamily="34" charset="0"/>
                    <a:cs typeface="Arial" panose="020B0604020202020204" pitchFamily="34" charset="0"/>
                  </a:rPr>
                  <a:t>Affordability Paramount in Current Fiscal Environment</a:t>
                </a:r>
                <a:endParaRPr lang="en-US" sz="1600" dirty="0">
                  <a:solidFill>
                    <a:prstClr val="white"/>
                  </a:solidFill>
                  <a:latin typeface="Arial" panose="020B0604020202020204" pitchFamily="34" charset="0"/>
                  <a:cs typeface="Arial" panose="020B0604020202020204" pitchFamily="34" charset="0"/>
                </a:endParaRPr>
              </a:p>
              <a:p>
                <a:pPr marL="127397" indent="-127397">
                  <a:lnSpc>
                    <a:spcPts val="1700"/>
                  </a:lnSpc>
                  <a:spcBef>
                    <a:spcPts val="600"/>
                  </a:spcBef>
                  <a:buFont typeface="Arial" panose="020B0604020202020204" pitchFamily="34" charset="0"/>
                  <a:buChar char="•"/>
                </a:pPr>
                <a:r>
                  <a:rPr lang="en-US" sz="1600" dirty="0">
                    <a:solidFill>
                      <a:prstClr val="white"/>
                    </a:solidFill>
                    <a:latin typeface="Arial" panose="020B0604020202020204" pitchFamily="34" charset="0"/>
                    <a:cs typeface="Arial" panose="020B0604020202020204" pitchFamily="34" charset="0"/>
                  </a:rPr>
                  <a:t>Opportunity to Leverage Across Future and Enduring Fleet is</a:t>
                </a:r>
                <a:endParaRPr sz="2000" dirty="0">
                  <a:solidFill>
                    <a:srgbClr val="FFC000"/>
                  </a:solidFill>
                  <a:latin typeface="Arial Black" panose="020B0A04020102020204" pitchFamily="34" charset="0"/>
                  <a:cs typeface="Arial" panose="020B0604020202020204" pitchFamily="34" charset="0"/>
                </a:endParaRPr>
              </a:p>
            </p:txBody>
          </p:sp>
        </p:grpSp>
        <p:sp>
          <p:nvSpPr>
            <p:cNvPr id="9" name="Title 2"/>
            <p:cNvSpPr txBox="1">
              <a:spLocks/>
            </p:cNvSpPr>
            <p:nvPr/>
          </p:nvSpPr>
          <p:spPr>
            <a:xfrm>
              <a:off x="2728464" y="5281231"/>
              <a:ext cx="1997317" cy="57558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lang="en-US" sz="2800" b="1" kern="1200">
                  <a:solidFill>
                    <a:schemeClr val="accent5">
                      <a:lumMod val="50000"/>
                    </a:schemeClr>
                  </a:solidFill>
                  <a:latin typeface="Verdana" panose="020B0604030504040204" pitchFamily="34" charset="0"/>
                  <a:ea typeface="Verdana" panose="020B0604030504040204" pitchFamily="34" charset="0"/>
                  <a:cs typeface="+mj-cs"/>
                </a:defRPr>
              </a:lvl1pPr>
            </a:lstStyle>
            <a:p>
              <a:pPr algn="ctr">
                <a:lnSpc>
                  <a:spcPts val="1425"/>
                </a:lnSpc>
              </a:pPr>
              <a:r>
                <a:rPr lang="en-US" sz="3600" b="0" dirty="0">
                  <a:solidFill>
                    <a:srgbClr val="FFC000"/>
                  </a:solidFill>
                  <a:latin typeface="Impact" panose="020B0806030902050204" pitchFamily="34" charset="0"/>
                  <a:cs typeface="Arial" panose="020B0604020202020204" pitchFamily="34" charset="0"/>
                </a:rPr>
                <a:t>NOW! </a:t>
              </a:r>
              <a:endParaRPr sz="3600" b="0" dirty="0">
                <a:solidFill>
                  <a:srgbClr val="FFC000"/>
                </a:solidFill>
                <a:latin typeface="Impact" panose="020B0806030902050204" pitchFamily="34" charset="0"/>
                <a:cs typeface="Arial" panose="020B0604020202020204" pitchFamily="34" charset="0"/>
              </a:endParaRPr>
            </a:p>
          </p:txBody>
        </p:sp>
      </p:grpSp>
      <p:sp>
        <p:nvSpPr>
          <p:cNvPr id="11" name="Snip Diagonal Corner Rectangle 10"/>
          <p:cNvSpPr/>
          <p:nvPr/>
        </p:nvSpPr>
        <p:spPr>
          <a:xfrm>
            <a:off x="1815184" y="1391496"/>
            <a:ext cx="9153659" cy="548640"/>
          </a:xfrm>
          <a:prstGeom prst="snip2DiagRect">
            <a:avLst/>
          </a:prstGeom>
          <a:solidFill>
            <a:schemeClr val="accent4">
              <a:lumMod val="75000"/>
            </a:schemeClr>
          </a:solidFill>
          <a:ln w="19050">
            <a:solidFill>
              <a:srgbClr val="FFC000"/>
            </a:solidFill>
          </a:ln>
          <a:effectLst>
            <a:outerShdw blurRad="50800" dist="38100" dir="5400000" algn="t" rotWithShape="0">
              <a:prstClr val="black">
                <a:alpha val="40000"/>
              </a:prstClr>
            </a:outerShdw>
          </a:effectLst>
          <a:scene3d>
            <a:camera prst="orthographicFront"/>
            <a:lightRig rig="threePt" dir="t"/>
          </a:scene3d>
          <a:sp3d>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r>
              <a:rPr lang="en-US" sz="1600" b="1" dirty="0">
                <a:solidFill>
                  <a:schemeClr val="tx1"/>
                </a:solidFill>
                <a:latin typeface="Arial" panose="020B0604020202020204" pitchFamily="34" charset="0"/>
                <a:cs typeface="Arial" panose="020B0604020202020204" pitchFamily="34" charset="0"/>
              </a:rPr>
              <a:t>MOSA is a </a:t>
            </a:r>
            <a:r>
              <a:rPr lang="en-US" sz="2000" b="1" i="1" dirty="0">
                <a:solidFill>
                  <a:schemeClr val="bg1"/>
                </a:solidFill>
                <a:latin typeface="Arial Black" panose="020B0A04020102020204" pitchFamily="34" charset="0"/>
                <a:cs typeface="Arial" panose="020B0604020202020204" pitchFamily="34" charset="0"/>
              </a:rPr>
              <a:t>technical</a:t>
            </a:r>
            <a:r>
              <a:rPr lang="en-US" sz="1600" b="1" dirty="0">
                <a:solidFill>
                  <a:prstClr val="white"/>
                </a:solidFill>
                <a:latin typeface="Arial" panose="020B0604020202020204" pitchFamily="34" charset="0"/>
                <a:cs typeface="Arial" panose="020B0604020202020204" pitchFamily="34" charset="0"/>
              </a:rPr>
              <a:t> </a:t>
            </a:r>
            <a:r>
              <a:rPr lang="en-US" sz="1600" b="1" dirty="0">
                <a:solidFill>
                  <a:schemeClr val="tx1"/>
                </a:solidFill>
                <a:latin typeface="Arial" panose="020B0604020202020204" pitchFamily="34" charset="0"/>
                <a:cs typeface="Arial" panose="020B0604020202020204" pitchFamily="34" charset="0"/>
              </a:rPr>
              <a:t>and </a:t>
            </a:r>
            <a:r>
              <a:rPr lang="en-US" sz="2000" b="1" i="1" dirty="0">
                <a:solidFill>
                  <a:schemeClr val="bg1"/>
                </a:solidFill>
                <a:latin typeface="Arial Black" panose="020B0A04020102020204" pitchFamily="34" charset="0"/>
                <a:cs typeface="Arial" panose="020B0604020202020204" pitchFamily="34" charset="0"/>
              </a:rPr>
              <a:t>business</a:t>
            </a:r>
            <a:r>
              <a:rPr lang="en-US" sz="1600" b="1" dirty="0">
                <a:solidFill>
                  <a:prstClr val="white"/>
                </a:solidFill>
                <a:latin typeface="Arial" panose="020B0604020202020204" pitchFamily="34" charset="0"/>
                <a:cs typeface="Arial" panose="020B0604020202020204" pitchFamily="34" charset="0"/>
              </a:rPr>
              <a:t> </a:t>
            </a:r>
            <a:r>
              <a:rPr lang="en-US" sz="1600" b="1" dirty="0">
                <a:solidFill>
                  <a:schemeClr val="tx1"/>
                </a:solidFill>
                <a:latin typeface="Arial" panose="020B0604020202020204" pitchFamily="34" charset="0"/>
                <a:cs typeface="Arial" panose="020B0604020202020204" pitchFamily="34" charset="0"/>
              </a:rPr>
              <a:t>strategy in which modularity and openness principles are applied in order to achieve a particular set of objectives. </a:t>
            </a:r>
            <a:endParaRPr lang="en-US" b="1" dirty="0">
              <a:solidFill>
                <a:schemeClr val="tx1"/>
              </a:solidFill>
              <a:latin typeface="Arial" panose="020B0604020202020204" pitchFamily="34" charset="0"/>
              <a:cs typeface="Arial" panose="020B0604020202020204" pitchFamily="34" charset="0"/>
            </a:endParaRPr>
          </a:p>
        </p:txBody>
      </p:sp>
      <p:grpSp>
        <p:nvGrpSpPr>
          <p:cNvPr id="18" name="Group 17"/>
          <p:cNvGrpSpPr/>
          <p:nvPr/>
        </p:nvGrpSpPr>
        <p:grpSpPr>
          <a:xfrm>
            <a:off x="9068317" y="2049071"/>
            <a:ext cx="2908824" cy="2836692"/>
            <a:chOff x="1365069" y="70975"/>
            <a:chExt cx="3718598" cy="2328028"/>
          </a:xfrm>
        </p:grpSpPr>
        <p:sp>
          <p:nvSpPr>
            <p:cNvPr id="20" name="Snip Diagonal Corner Rectangle 66"/>
            <p:cNvSpPr/>
            <p:nvPr/>
          </p:nvSpPr>
          <p:spPr>
            <a:xfrm>
              <a:off x="1365069" y="70975"/>
              <a:ext cx="3718598" cy="2328028"/>
            </a:xfrm>
            <a:prstGeom prst="rect">
              <a:avLst/>
            </a:prstGeom>
            <a:solidFill>
              <a:schemeClr val="tx1"/>
            </a:solidFill>
            <a:ln w="19050">
              <a:solidFill>
                <a:srgbClr val="FFC000"/>
              </a:solidFill>
            </a:ln>
            <a:effectLst>
              <a:outerShdw blurRad="50800" dist="38100" dir="5400000" algn="t" rotWithShape="0">
                <a:prstClr val="black">
                  <a:alpha val="40000"/>
                </a:prstClr>
              </a:outerShdw>
            </a:effectLst>
            <a:scene3d>
              <a:camera prst="orthographicFront"/>
              <a:lightRig rig="threePt" dir="t"/>
            </a:scene3d>
            <a:sp3d>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Arial" panose="020B0604020202020204" pitchFamily="34" charset="0"/>
                <a:cs typeface="Arial" panose="020B0604020202020204" pitchFamily="34" charset="0"/>
              </a:endParaRPr>
            </a:p>
          </p:txBody>
        </p:sp>
        <p:sp>
          <p:nvSpPr>
            <p:cNvPr id="21" name="Title 2"/>
            <p:cNvSpPr txBox="1">
              <a:spLocks/>
            </p:cNvSpPr>
            <p:nvPr/>
          </p:nvSpPr>
          <p:spPr>
            <a:xfrm>
              <a:off x="1472421" y="132373"/>
              <a:ext cx="3503893" cy="221742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lang="en-US" sz="2800" b="1" kern="1200">
                  <a:solidFill>
                    <a:schemeClr val="accent5">
                      <a:lumMod val="50000"/>
                    </a:schemeClr>
                  </a:solidFill>
                  <a:latin typeface="Verdana" panose="020B0604030504040204" pitchFamily="34" charset="0"/>
                  <a:ea typeface="Verdana" panose="020B0604030504040204" pitchFamily="34" charset="0"/>
                  <a:cs typeface="+mj-cs"/>
                </a:defRPr>
              </a:lvl1pPr>
            </a:lstStyle>
            <a:p>
              <a:pPr algn="ctr">
                <a:lnSpc>
                  <a:spcPts val="2300"/>
                </a:lnSpc>
              </a:pPr>
              <a:r>
                <a:rPr lang="en-US" sz="2000" b="0" dirty="0">
                  <a:solidFill>
                    <a:prstClr val="white"/>
                  </a:solidFill>
                  <a:latin typeface="Arial Black" panose="020B0A04020102020204" pitchFamily="34" charset="0"/>
                  <a:cs typeface="Arial" panose="020B0604020202020204" pitchFamily="34" charset="0"/>
                </a:rPr>
                <a:t>PEO Aviation MOSA Objectives</a:t>
              </a:r>
            </a:p>
            <a:p>
              <a:pPr marL="214313" indent="-214313">
                <a:lnSpc>
                  <a:spcPts val="900"/>
                </a:lnSpc>
                <a:buFont typeface="Arial" panose="020B0604020202020204" pitchFamily="34" charset="0"/>
                <a:buChar char="•"/>
              </a:pPr>
              <a:endParaRPr lang="en-US" sz="1600" dirty="0">
                <a:solidFill>
                  <a:prstClr val="white"/>
                </a:solidFill>
                <a:latin typeface="Arial" panose="020B0604020202020204" pitchFamily="34" charset="0"/>
                <a:cs typeface="Arial" panose="020B0604020202020204" pitchFamily="34" charset="0"/>
              </a:endParaRPr>
            </a:p>
            <a:p>
              <a:pPr marL="127397" indent="-127397">
                <a:lnSpc>
                  <a:spcPts val="1700"/>
                </a:lnSpc>
                <a:buFont typeface="Arial" panose="020B0604020202020204" pitchFamily="34" charset="0"/>
                <a:buChar char="•"/>
              </a:pPr>
              <a:r>
                <a:rPr lang="en-US" sz="1600" dirty="0">
                  <a:solidFill>
                    <a:prstClr val="white"/>
                  </a:solidFill>
                  <a:latin typeface="Arial" panose="020B0604020202020204" pitchFamily="34" charset="0"/>
                  <a:cs typeface="Arial" panose="020B0604020202020204" pitchFamily="34" charset="0"/>
                </a:rPr>
                <a:t>Improved Affordability</a:t>
              </a:r>
            </a:p>
            <a:p>
              <a:pPr marL="127397" indent="-127397">
                <a:lnSpc>
                  <a:spcPts val="1700"/>
                </a:lnSpc>
                <a:spcBef>
                  <a:spcPts val="600"/>
                </a:spcBef>
                <a:buFont typeface="Arial" panose="020B0604020202020204" pitchFamily="34" charset="0"/>
                <a:buChar char="•"/>
              </a:pPr>
              <a:r>
                <a:rPr lang="en-US" sz="1600" dirty="0">
                  <a:solidFill>
                    <a:prstClr val="white"/>
                  </a:solidFill>
                  <a:latin typeface="Arial" panose="020B0604020202020204" pitchFamily="34" charset="0"/>
                  <a:cs typeface="Arial" panose="020B0604020202020204" pitchFamily="34" charset="0"/>
                </a:rPr>
                <a:t>Increased Readiness</a:t>
              </a:r>
              <a:endParaRPr sz="1600" dirty="0">
                <a:solidFill>
                  <a:prstClr val="white"/>
                </a:solidFill>
                <a:latin typeface="Arial" panose="020B0604020202020204" pitchFamily="34" charset="0"/>
                <a:cs typeface="Arial" panose="020B0604020202020204" pitchFamily="34" charset="0"/>
              </a:endParaRPr>
            </a:p>
            <a:p>
              <a:pPr marL="127397" indent="-127397">
                <a:lnSpc>
                  <a:spcPts val="1700"/>
                </a:lnSpc>
                <a:spcBef>
                  <a:spcPts val="600"/>
                </a:spcBef>
                <a:buFont typeface="Arial" panose="020B0604020202020204" pitchFamily="34" charset="0"/>
                <a:buChar char="•"/>
              </a:pPr>
              <a:r>
                <a:rPr sz="1600" dirty="0">
                  <a:solidFill>
                    <a:prstClr val="white"/>
                  </a:solidFill>
                  <a:latin typeface="Arial" panose="020B0604020202020204" pitchFamily="34" charset="0"/>
                  <a:cs typeface="Arial" panose="020B0604020202020204" pitchFamily="34" charset="0"/>
                </a:rPr>
                <a:t>Enhanced Capabilities</a:t>
              </a:r>
              <a:endParaRPr lang="en-US" sz="1600" dirty="0">
                <a:solidFill>
                  <a:prstClr val="white"/>
                </a:solidFill>
                <a:latin typeface="Arial" panose="020B0604020202020204" pitchFamily="34" charset="0"/>
                <a:cs typeface="Arial" panose="020B0604020202020204" pitchFamily="34" charset="0"/>
              </a:endParaRPr>
            </a:p>
            <a:p>
              <a:pPr marL="127397" indent="-127397">
                <a:lnSpc>
                  <a:spcPts val="1700"/>
                </a:lnSpc>
                <a:spcBef>
                  <a:spcPts val="600"/>
                </a:spcBef>
                <a:buFont typeface="Arial" panose="020B0604020202020204" pitchFamily="34" charset="0"/>
                <a:buChar char="•"/>
              </a:pPr>
              <a:r>
                <a:rPr lang="en-US" sz="1600" dirty="0">
                  <a:solidFill>
                    <a:prstClr val="white"/>
                  </a:solidFill>
                  <a:latin typeface="Arial" panose="020B0604020202020204" pitchFamily="34" charset="0"/>
                  <a:cs typeface="Arial" panose="020B0604020202020204" pitchFamily="34" charset="0"/>
                </a:rPr>
                <a:t>Reduced Schedule Pressure</a:t>
              </a:r>
            </a:p>
            <a:p>
              <a:pPr marL="127397" indent="-127397">
                <a:lnSpc>
                  <a:spcPts val="1700"/>
                </a:lnSpc>
                <a:spcBef>
                  <a:spcPts val="600"/>
                </a:spcBef>
                <a:buFont typeface="Arial" panose="020B0604020202020204" pitchFamily="34" charset="0"/>
                <a:buChar char="•"/>
              </a:pPr>
              <a:r>
                <a:rPr lang="en-US" sz="1600" dirty="0">
                  <a:solidFill>
                    <a:prstClr val="white"/>
                  </a:solidFill>
                  <a:latin typeface="Arial" panose="020B0604020202020204" pitchFamily="34" charset="0"/>
                  <a:cs typeface="Arial" panose="020B0604020202020204" pitchFamily="34" charset="0"/>
                </a:rPr>
                <a:t>Reduced Supply Chain Risk</a:t>
              </a:r>
              <a:endParaRPr sz="2000" dirty="0">
                <a:solidFill>
                  <a:srgbClr val="FFC000"/>
                </a:solidFill>
                <a:latin typeface="Arial Black" panose="020B0A04020102020204" pitchFamily="34" charset="0"/>
                <a:cs typeface="Arial" panose="020B0604020202020204" pitchFamily="34" charset="0"/>
              </a:endParaRPr>
            </a:p>
          </p:txBody>
        </p:sp>
      </p:grpSp>
      <p:grpSp>
        <p:nvGrpSpPr>
          <p:cNvPr id="15" name="Group 14"/>
          <p:cNvGrpSpPr/>
          <p:nvPr/>
        </p:nvGrpSpPr>
        <p:grpSpPr>
          <a:xfrm>
            <a:off x="3169193" y="2164488"/>
            <a:ext cx="5983100" cy="4172702"/>
            <a:chOff x="-1" y="1679457"/>
            <a:chExt cx="4874281" cy="5239000"/>
          </a:xfrm>
        </p:grpSpPr>
        <p:pic>
          <p:nvPicPr>
            <p:cNvPr id="16" name="Picture 15"/>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 y="1679457"/>
              <a:ext cx="4874281" cy="5239000"/>
            </a:xfrm>
            <a:prstGeom prst="rect">
              <a:avLst/>
            </a:prstGeom>
            <a:ln>
              <a:noFill/>
            </a:ln>
            <a:effectLst>
              <a:softEdge rad="112500"/>
            </a:effectLst>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230372" flipH="1" flipV="1">
              <a:off x="3608644" y="2352130"/>
              <a:ext cx="1018293" cy="235045"/>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94561">
              <a:off x="613889" y="5448533"/>
              <a:ext cx="563648" cy="360002"/>
            </a:xfrm>
            <a:prstGeom prst="rect">
              <a:avLst/>
            </a:prstGeom>
            <a:ln w="3175">
              <a:solidFill>
                <a:schemeClr val="bg1">
                  <a:lumMod val="65000"/>
                </a:schemeClr>
              </a:solidFill>
            </a:ln>
            <a:effectLst>
              <a:outerShdw blurRad="25400" dist="12700" dir="5400000" algn="ctr" rotWithShape="0">
                <a:srgbClr val="000000">
                  <a:alpha val="37000"/>
                </a:srgbClr>
              </a:outerShdw>
            </a:effectLst>
          </p:spPr>
        </p:pic>
        <p:pic>
          <p:nvPicPr>
            <p:cNvPr id="22" name="Picture 2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20339142">
              <a:off x="822271" y="5654658"/>
              <a:ext cx="513913" cy="313821"/>
            </a:xfrm>
            <a:prstGeom prst="rect">
              <a:avLst/>
            </a:prstGeom>
            <a:ln w="3175">
              <a:solidFill>
                <a:schemeClr val="bg1">
                  <a:lumMod val="65000"/>
                </a:schemeClr>
              </a:solidFill>
            </a:ln>
            <a:effectLst>
              <a:outerShdw blurRad="12700" dist="12700" dir="8100000" algn="tr" rotWithShape="0">
                <a:prstClr val="black">
                  <a:alpha val="37000"/>
                </a:prstClr>
              </a:outerShdw>
            </a:effectLst>
          </p:spPr>
        </p:pic>
        <p:pic>
          <p:nvPicPr>
            <p:cNvPr id="23" name="Picture 22"/>
            <p:cNvPicPr>
              <a:picLocks noChangeAspect="1"/>
            </p:cNvPicPr>
            <p:nvPr/>
          </p:nvPicPr>
          <p:blipFill>
            <a:blip r:embed="rId8">
              <a:grayscl/>
            </a:blip>
            <a:stretch>
              <a:fillRect/>
            </a:stretch>
          </p:blipFill>
          <p:spPr>
            <a:xfrm>
              <a:off x="607984" y="4684653"/>
              <a:ext cx="1196902" cy="553240"/>
            </a:xfrm>
            <a:prstGeom prst="rect">
              <a:avLst/>
            </a:prstGeom>
            <a:effectLst>
              <a:glow rad="63500">
                <a:schemeClr val="bg1">
                  <a:alpha val="40000"/>
                </a:schemeClr>
              </a:glow>
            </a:effectLst>
          </p:spPr>
        </p:pic>
        <p:pic>
          <p:nvPicPr>
            <p:cNvPr id="24" name="Picture 23"/>
            <p:cNvPicPr>
              <a:picLocks noChangeAspect="1"/>
            </p:cNvPicPr>
            <p:nvPr/>
          </p:nvPicPr>
          <p:blipFill>
            <a:blip r:embed="rId9"/>
            <a:stretch>
              <a:fillRect/>
            </a:stretch>
          </p:blipFill>
          <p:spPr>
            <a:xfrm>
              <a:off x="2293735" y="4897413"/>
              <a:ext cx="571374" cy="604535"/>
            </a:xfrm>
            <a:prstGeom prst="rect">
              <a:avLst/>
            </a:prstGeom>
            <a:effectLst>
              <a:glow rad="63500">
                <a:schemeClr val="bg1">
                  <a:alpha val="40000"/>
                </a:schemeClr>
              </a:glow>
            </a:effectLst>
          </p:spPr>
        </p:pic>
        <p:grpSp>
          <p:nvGrpSpPr>
            <p:cNvPr id="25" name="Group 24"/>
            <p:cNvGrpSpPr/>
            <p:nvPr/>
          </p:nvGrpSpPr>
          <p:grpSpPr>
            <a:xfrm>
              <a:off x="2064471" y="5416986"/>
              <a:ext cx="1226298" cy="342022"/>
              <a:chOff x="418769" y="3742605"/>
              <a:chExt cx="1026114" cy="274320"/>
            </a:xfrm>
          </p:grpSpPr>
          <p:sp>
            <p:nvSpPr>
              <p:cNvPr id="55" name="Rectangle 54"/>
              <p:cNvSpPr/>
              <p:nvPr/>
            </p:nvSpPr>
            <p:spPr>
              <a:xfrm>
                <a:off x="555702" y="3781883"/>
                <a:ext cx="771495" cy="177861"/>
              </a:xfrm>
              <a:prstGeom prst="rect">
                <a:avLst/>
              </a:prstGeom>
              <a:solidFill>
                <a:schemeClr val="accent6">
                  <a:lumMod val="50000"/>
                </a:schemeClr>
              </a:solidFill>
              <a:ln w="12700">
                <a:solidFill>
                  <a:srgbClr val="FFC000"/>
                </a:solidFill>
              </a:ln>
              <a:effectLst>
                <a:outerShdw blurRad="50800" dist="38100" dir="5400000" algn="t" rotWithShape="0">
                  <a:prstClr val="black">
                    <a:alpha val="40000"/>
                  </a:prstClr>
                </a:outerShdw>
              </a:effectLst>
              <a:scene3d>
                <a:camera prst="orthographicFront"/>
                <a:lightRig rig="threePt" dir="t"/>
              </a:scene3d>
              <a:sp3d>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itle 5"/>
              <p:cNvSpPr txBox="1">
                <a:spLocks/>
              </p:cNvSpPr>
              <p:nvPr/>
            </p:nvSpPr>
            <p:spPr>
              <a:xfrm>
                <a:off x="418769" y="3742605"/>
                <a:ext cx="1026114" cy="274320"/>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lang="en-US" sz="2000" b="1" i="0" kern="1200" spc="100" baseline="0">
                    <a:solidFill>
                      <a:schemeClr val="bg1"/>
                    </a:solidFill>
                    <a:latin typeface="Eras Medium ITC" panose="020B0602030504020804" pitchFamily="34" charset="0"/>
                    <a:ea typeface="Verdana" panose="020B0604030504040204" pitchFamily="34" charset="0"/>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rPr>
                  <a:t>Mobile Hand-held</a:t>
                </a:r>
              </a:p>
            </p:txBody>
          </p:sp>
        </p:grpSp>
        <p:grpSp>
          <p:nvGrpSpPr>
            <p:cNvPr id="26" name="Group 25"/>
            <p:cNvGrpSpPr/>
            <p:nvPr/>
          </p:nvGrpSpPr>
          <p:grpSpPr>
            <a:xfrm>
              <a:off x="3545294" y="4874917"/>
              <a:ext cx="1016858" cy="428723"/>
              <a:chOff x="2795364" y="6285902"/>
              <a:chExt cx="1176433" cy="442131"/>
            </a:xfrm>
            <a:effectLst/>
          </p:grpSpPr>
          <p:pic>
            <p:nvPicPr>
              <p:cNvPr id="53" name="Picture 52"/>
              <p:cNvPicPr>
                <a:picLocks noChangeAspect="1"/>
              </p:cNvPicPr>
              <p:nvPr/>
            </p:nvPicPr>
            <p:blipFill>
              <a:blip r:embed="rId10" cstate="print">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2795364" y="6287385"/>
                <a:ext cx="705645" cy="435146"/>
              </a:xfrm>
              <a:prstGeom prst="rect">
                <a:avLst/>
              </a:prstGeom>
              <a:effectLst>
                <a:glow rad="63500">
                  <a:schemeClr val="bg1">
                    <a:alpha val="40000"/>
                  </a:schemeClr>
                </a:glow>
              </a:effectLst>
            </p:spPr>
          </p:pic>
          <p:pic>
            <p:nvPicPr>
              <p:cNvPr id="54" name="Picture 53"/>
              <p:cNvPicPr>
                <a:picLocks noChangeAspect="1"/>
              </p:cNvPicPr>
              <p:nvPr/>
            </p:nvPicPr>
            <p:blipFill>
              <a:blip r:embed="rId11" cstate="print">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3296454" y="6285902"/>
                <a:ext cx="675343" cy="442131"/>
              </a:xfrm>
              <a:prstGeom prst="rect">
                <a:avLst/>
              </a:prstGeom>
              <a:effectLst/>
            </p:spPr>
          </p:pic>
        </p:grpSp>
        <p:cxnSp>
          <p:nvCxnSpPr>
            <p:cNvPr id="27" name="Straight Connector 26"/>
            <p:cNvCxnSpPr>
              <a:endCxn id="49" idx="0"/>
            </p:cNvCxnSpPr>
            <p:nvPr/>
          </p:nvCxnSpPr>
          <p:spPr>
            <a:xfrm>
              <a:off x="2398748" y="3907158"/>
              <a:ext cx="1484783" cy="804075"/>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34" idx="7"/>
              <a:endCxn id="45" idx="2"/>
            </p:cNvCxnSpPr>
            <p:nvPr/>
          </p:nvCxnSpPr>
          <p:spPr>
            <a:xfrm flipV="1">
              <a:off x="2627038" y="3259847"/>
              <a:ext cx="969817" cy="424455"/>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1069369" y="3811789"/>
              <a:ext cx="1258336" cy="701539"/>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endCxn id="24" idx="0"/>
            </p:cNvCxnSpPr>
            <p:nvPr/>
          </p:nvCxnSpPr>
          <p:spPr>
            <a:xfrm>
              <a:off x="2327707" y="3811789"/>
              <a:ext cx="251715" cy="1085624"/>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1673325" y="4127261"/>
              <a:ext cx="1286144" cy="284727"/>
              <a:chOff x="228044" y="3695626"/>
              <a:chExt cx="1026114" cy="274320"/>
            </a:xfrm>
          </p:grpSpPr>
          <p:sp>
            <p:nvSpPr>
              <p:cNvPr id="51" name="Rectangle 50"/>
              <p:cNvSpPr/>
              <p:nvPr/>
            </p:nvSpPr>
            <p:spPr>
              <a:xfrm>
                <a:off x="327058" y="3741817"/>
                <a:ext cx="803296" cy="206051"/>
              </a:xfrm>
              <a:prstGeom prst="rect">
                <a:avLst/>
              </a:prstGeom>
              <a:solidFill>
                <a:schemeClr val="accent6">
                  <a:lumMod val="50000"/>
                </a:schemeClr>
              </a:solidFill>
              <a:ln w="12700">
                <a:solidFill>
                  <a:srgbClr val="FFC000"/>
                </a:solidFill>
              </a:ln>
              <a:effectLst>
                <a:outerShdw blurRad="50800" dist="38100" dir="5400000" algn="t" rotWithShape="0">
                  <a:prstClr val="black">
                    <a:alpha val="40000"/>
                  </a:prstClr>
                </a:outerShdw>
              </a:effectLst>
              <a:scene3d>
                <a:camera prst="orthographicFront"/>
                <a:lightRig rig="threePt" dir="t"/>
              </a:scene3d>
              <a:sp3d>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itle 5"/>
              <p:cNvSpPr txBox="1">
                <a:spLocks/>
              </p:cNvSpPr>
              <p:nvPr/>
            </p:nvSpPr>
            <p:spPr>
              <a:xfrm>
                <a:off x="228044" y="3695626"/>
                <a:ext cx="1026114" cy="274320"/>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lang="en-US" sz="2000" b="1" i="0" kern="1200" spc="100" baseline="0">
                    <a:solidFill>
                      <a:schemeClr val="bg1"/>
                    </a:solidFill>
                    <a:latin typeface="Eras Medium ITC" panose="020B0602030504020804" pitchFamily="34" charset="0"/>
                    <a:ea typeface="Verdana" panose="020B0604030504040204" pitchFamily="34" charset="0"/>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rPr>
                  <a:t>Maneuver Elements</a:t>
                </a:r>
              </a:p>
            </p:txBody>
          </p:sp>
        </p:grpSp>
        <p:grpSp>
          <p:nvGrpSpPr>
            <p:cNvPr id="32" name="Group 31"/>
            <p:cNvGrpSpPr/>
            <p:nvPr/>
          </p:nvGrpSpPr>
          <p:grpSpPr>
            <a:xfrm>
              <a:off x="3458971" y="4667083"/>
              <a:ext cx="870309" cy="262207"/>
              <a:chOff x="228044" y="3695626"/>
              <a:chExt cx="1026114" cy="274320"/>
            </a:xfrm>
          </p:grpSpPr>
          <p:sp>
            <p:nvSpPr>
              <p:cNvPr id="49" name="Rectangle 48"/>
              <p:cNvSpPr/>
              <p:nvPr/>
            </p:nvSpPr>
            <p:spPr>
              <a:xfrm>
                <a:off x="350472" y="3741815"/>
                <a:ext cx="756277" cy="192209"/>
              </a:xfrm>
              <a:prstGeom prst="rect">
                <a:avLst/>
              </a:prstGeom>
              <a:solidFill>
                <a:schemeClr val="accent6">
                  <a:lumMod val="50000"/>
                </a:schemeClr>
              </a:solidFill>
              <a:ln w="12700">
                <a:solidFill>
                  <a:srgbClr val="FFC000"/>
                </a:solidFill>
              </a:ln>
              <a:effectLst>
                <a:outerShdw blurRad="50800" dist="38100" dir="5400000" algn="t" rotWithShape="0">
                  <a:prstClr val="black">
                    <a:alpha val="40000"/>
                  </a:prstClr>
                </a:outerShdw>
              </a:effectLst>
              <a:scene3d>
                <a:camera prst="orthographicFront"/>
                <a:lightRig rig="threePt" dir="t"/>
              </a:scene3d>
              <a:sp3d>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itle 5"/>
              <p:cNvSpPr txBox="1">
                <a:spLocks/>
              </p:cNvSpPr>
              <p:nvPr/>
            </p:nvSpPr>
            <p:spPr>
              <a:xfrm>
                <a:off x="228044" y="3695626"/>
                <a:ext cx="1026114" cy="274320"/>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lang="en-US" sz="2000" b="1" i="0" kern="1200" spc="100" baseline="0">
                    <a:solidFill>
                      <a:schemeClr val="bg1"/>
                    </a:solidFill>
                    <a:latin typeface="Eras Medium ITC" panose="020B0602030504020804" pitchFamily="34" charset="0"/>
                    <a:ea typeface="Verdana" panose="020B0604030504040204" pitchFamily="34" charset="0"/>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rPr>
                  <a:t>Mounted</a:t>
                </a:r>
              </a:p>
            </p:txBody>
          </p:sp>
        </p:grpSp>
        <p:grpSp>
          <p:nvGrpSpPr>
            <p:cNvPr id="33" name="Group 32"/>
            <p:cNvGrpSpPr/>
            <p:nvPr/>
          </p:nvGrpSpPr>
          <p:grpSpPr>
            <a:xfrm>
              <a:off x="112840" y="4458798"/>
              <a:ext cx="1073330" cy="306577"/>
              <a:chOff x="248790" y="3695626"/>
              <a:chExt cx="1005367" cy="274320"/>
            </a:xfrm>
          </p:grpSpPr>
          <p:sp>
            <p:nvSpPr>
              <p:cNvPr id="47" name="Rectangle 46"/>
              <p:cNvSpPr/>
              <p:nvPr/>
            </p:nvSpPr>
            <p:spPr>
              <a:xfrm>
                <a:off x="365804" y="3741816"/>
                <a:ext cx="769755" cy="194711"/>
              </a:xfrm>
              <a:prstGeom prst="rect">
                <a:avLst/>
              </a:prstGeom>
              <a:solidFill>
                <a:schemeClr val="accent6">
                  <a:lumMod val="50000"/>
                </a:schemeClr>
              </a:solidFill>
              <a:ln w="12700">
                <a:solidFill>
                  <a:srgbClr val="FFC000"/>
                </a:solidFill>
              </a:ln>
              <a:effectLst>
                <a:outerShdw blurRad="50800" dist="38100" dir="5400000" algn="t" rotWithShape="0">
                  <a:prstClr val="black">
                    <a:alpha val="40000"/>
                  </a:prstClr>
                </a:outerShdw>
              </a:effectLst>
              <a:scene3d>
                <a:camera prst="orthographicFront"/>
                <a:lightRig rig="threePt" dir="t"/>
              </a:scene3d>
              <a:sp3d>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itle 5"/>
              <p:cNvSpPr txBox="1">
                <a:spLocks/>
              </p:cNvSpPr>
              <p:nvPr/>
            </p:nvSpPr>
            <p:spPr>
              <a:xfrm>
                <a:off x="248790" y="3695626"/>
                <a:ext cx="1005367" cy="274320"/>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lang="en-US" sz="2000" b="1" i="0" kern="1200" spc="100" baseline="0">
                    <a:solidFill>
                      <a:schemeClr val="bg1"/>
                    </a:solidFill>
                    <a:latin typeface="Eras Medium ITC" panose="020B0602030504020804" pitchFamily="34" charset="0"/>
                    <a:ea typeface="Verdana" panose="020B0604030504040204" pitchFamily="34" charset="0"/>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rPr>
                  <a:t>Command Post</a:t>
                </a:r>
              </a:p>
            </p:txBody>
          </p:sp>
        </p:grpSp>
        <p:sp>
          <p:nvSpPr>
            <p:cNvPr id="34" name="Oval 33"/>
            <p:cNvSpPr/>
            <p:nvPr/>
          </p:nvSpPr>
          <p:spPr>
            <a:xfrm>
              <a:off x="1954743" y="3621059"/>
              <a:ext cx="787642" cy="4318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COP</a:t>
              </a:r>
            </a:p>
          </p:txBody>
        </p:sp>
        <p:pic>
          <p:nvPicPr>
            <p:cNvPr id="35" name="Pictur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64866" y="1863991"/>
              <a:ext cx="997368" cy="434410"/>
            </a:xfrm>
            <a:prstGeom prst="rect">
              <a:avLst/>
            </a:prstGeom>
          </p:spPr>
        </p:pic>
        <p:pic>
          <p:nvPicPr>
            <p:cNvPr id="36" name="Picture 3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868176">
              <a:off x="677884" y="3008272"/>
              <a:ext cx="1333055" cy="621339"/>
            </a:xfrm>
            <a:prstGeom prst="rect">
              <a:avLst/>
            </a:prstGeom>
          </p:spPr>
        </p:pic>
        <p:pic>
          <p:nvPicPr>
            <p:cNvPr id="37" name="Picture 15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50424">
              <a:off x="3523387" y="5805061"/>
              <a:ext cx="391810" cy="2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1"/>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41541" y="5763906"/>
              <a:ext cx="346510" cy="474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p:cNvPicPr>
              <a:picLocks noChangeAspect="1"/>
            </p:cNvPicPr>
            <p:nvPr/>
          </p:nvPicPr>
          <p:blipFill>
            <a:blip r:embed="rId16">
              <a:extLst>
                <a:ext uri="{BEBA8EAE-BF5A-486C-A8C5-ECC9F3942E4B}">
                  <a14:imgProps xmlns:a14="http://schemas.microsoft.com/office/drawing/2010/main">
                    <a14:imgLayer r:embed="rId17">
                      <a14:imgEffect>
                        <a14:brightnessContrast bright="-40000" contrast="40000"/>
                      </a14:imgEffect>
                    </a14:imgLayer>
                  </a14:imgProps>
                </a:ext>
              </a:extLst>
            </a:blip>
            <a:stretch>
              <a:fillRect/>
            </a:stretch>
          </p:blipFill>
          <p:spPr>
            <a:xfrm>
              <a:off x="4220280" y="3013595"/>
              <a:ext cx="398936" cy="168961"/>
            </a:xfrm>
            <a:prstGeom prst="rect">
              <a:avLst/>
            </a:prstGeom>
          </p:spPr>
        </p:pic>
        <p:sp>
          <p:nvSpPr>
            <p:cNvPr id="41" name="TextBox 40"/>
            <p:cNvSpPr txBox="1"/>
            <p:nvPr/>
          </p:nvSpPr>
          <p:spPr>
            <a:xfrm>
              <a:off x="4146654" y="2850499"/>
              <a:ext cx="415498" cy="230833"/>
            </a:xfrm>
            <a:prstGeom prst="rect">
              <a:avLst/>
            </a:prstGeom>
            <a:noFill/>
          </p:spPr>
          <p:txBody>
            <a:bodyPr wrap="none" rtlCol="0">
              <a:spAutoFit/>
            </a:bodyPr>
            <a:lstStyle/>
            <a:p>
              <a:r>
                <a:rPr lang="en-US" sz="900" b="1" dirty="0">
                  <a:latin typeface=" Arial" panose="02020603050405020304"/>
                </a:rPr>
                <a:t>ALE</a:t>
              </a:r>
            </a:p>
          </p:txBody>
        </p:sp>
        <p:grpSp>
          <p:nvGrpSpPr>
            <p:cNvPr id="42" name="Group 41"/>
            <p:cNvGrpSpPr/>
            <p:nvPr/>
          </p:nvGrpSpPr>
          <p:grpSpPr>
            <a:xfrm>
              <a:off x="3176901" y="3007413"/>
              <a:ext cx="839624" cy="286211"/>
              <a:chOff x="228044" y="3695626"/>
              <a:chExt cx="1026114" cy="274320"/>
            </a:xfrm>
          </p:grpSpPr>
          <p:sp>
            <p:nvSpPr>
              <p:cNvPr id="45" name="Rectangle 44"/>
              <p:cNvSpPr/>
              <p:nvPr/>
            </p:nvSpPr>
            <p:spPr>
              <a:xfrm>
                <a:off x="367205" y="3741817"/>
                <a:ext cx="748139" cy="195756"/>
              </a:xfrm>
              <a:prstGeom prst="rect">
                <a:avLst/>
              </a:prstGeom>
              <a:solidFill>
                <a:schemeClr val="accent6">
                  <a:lumMod val="50000"/>
                </a:schemeClr>
              </a:solidFill>
              <a:ln w="12700">
                <a:solidFill>
                  <a:srgbClr val="FFC000"/>
                </a:solidFill>
              </a:ln>
              <a:effectLst>
                <a:outerShdw blurRad="50800" dist="38100" dir="5400000" algn="t" rotWithShape="0">
                  <a:prstClr val="black">
                    <a:alpha val="40000"/>
                  </a:prstClr>
                </a:outerShdw>
              </a:effectLst>
              <a:scene3d>
                <a:camera prst="orthographicFront"/>
                <a:lightRig rig="threePt" dir="t"/>
              </a:scene3d>
              <a:sp3d>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itle 5"/>
              <p:cNvSpPr txBox="1">
                <a:spLocks/>
              </p:cNvSpPr>
              <p:nvPr/>
            </p:nvSpPr>
            <p:spPr>
              <a:xfrm>
                <a:off x="228044" y="3695626"/>
                <a:ext cx="1026114" cy="274320"/>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lang="en-US" sz="2000" b="1" i="0" kern="1200" spc="100" baseline="0">
                    <a:solidFill>
                      <a:schemeClr val="bg1"/>
                    </a:solidFill>
                    <a:latin typeface="Eras Medium ITC" panose="020B0602030504020804" pitchFamily="34" charset="0"/>
                    <a:ea typeface="Verdana" panose="020B0604030504040204" pitchFamily="34" charset="0"/>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rPr>
                  <a:t>Sensors</a:t>
                </a:r>
              </a:p>
            </p:txBody>
          </p:sp>
        </p:grpSp>
        <p:pic>
          <p:nvPicPr>
            <p:cNvPr id="43" name="Picture 4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1283301">
              <a:off x="2065372" y="2296897"/>
              <a:ext cx="1097681" cy="658902"/>
            </a:xfrm>
            <a:prstGeom prst="rect">
              <a:avLst/>
            </a:prstGeom>
          </p:spPr>
        </p:pic>
        <p:pic>
          <p:nvPicPr>
            <p:cNvPr id="44" name="Picture 4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64123" y="5382038"/>
              <a:ext cx="927833" cy="811852"/>
            </a:xfrm>
            <a:prstGeom prst="rect">
              <a:avLst/>
            </a:prstGeom>
          </p:spPr>
        </p:pic>
      </p:grpSp>
      <p:sp>
        <p:nvSpPr>
          <p:cNvPr id="57" name="TextBox 56"/>
          <p:cNvSpPr txBox="1"/>
          <p:nvPr/>
        </p:nvSpPr>
        <p:spPr>
          <a:xfrm>
            <a:off x="5850668" y="2096709"/>
            <a:ext cx="1998765" cy="446276"/>
          </a:xfrm>
          <a:prstGeom prst="rect">
            <a:avLst/>
          </a:prstGeom>
          <a:solidFill>
            <a:srgbClr val="6C5200"/>
          </a:solidFill>
          <a:ln w="1905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Eras Medium ITC" panose="020B0602030504020804" pitchFamily="34" charset="0"/>
                <a:ea typeface="+mn-ea"/>
                <a:cs typeface="+mn-cs"/>
              </a:rPr>
              <a:t>Future Aviation Platforms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50" normalizeH="0" baseline="0" noProof="0" dirty="0">
                <a:ln>
                  <a:noFill/>
                </a:ln>
                <a:solidFill>
                  <a:prstClr val="white"/>
                </a:solidFill>
                <a:effectLst/>
                <a:uLnTx/>
                <a:uFillTx/>
                <a:latin typeface="Eras Medium ITC" panose="020B0602030504020804" pitchFamily="34" charset="0"/>
                <a:ea typeface="+mn-ea"/>
                <a:cs typeface="+mn-cs"/>
              </a:rPr>
              <a:t>FARA, FLRAA, FTUAS</a:t>
            </a:r>
          </a:p>
        </p:txBody>
      </p:sp>
    </p:spTree>
    <p:extLst>
      <p:ext uri="{BB962C8B-B14F-4D97-AF65-F5344CB8AC3E}">
        <p14:creationId xmlns:p14="http://schemas.microsoft.com/office/powerpoint/2010/main" val="1868952006"/>
      </p:ext>
    </p:extLst>
  </p:cSld>
  <p:clrMapOvr>
    <a:masterClrMapping/>
  </p:clrMapOvr>
  <mc:AlternateContent xmlns:mc="http://schemas.openxmlformats.org/markup-compatibility/2006" xmlns:p14="http://schemas.microsoft.com/office/powerpoint/2010/main">
    <mc:Choice Requires="p14">
      <p:transition spd="med" p14:dur="740">
        <p14:prism isInverted="1"/>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9A6B26-3647-4578-9970-DA9659CC02A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6" name="Object 5" hidden="1">
                        <a:extLst>
                          <a:ext uri="{FF2B5EF4-FFF2-40B4-BE49-F238E27FC236}">
                            <a16:creationId xmlns:a16="http://schemas.microsoft.com/office/drawing/2014/main" id="{159A6B26-3647-4578-9970-DA9659CC02A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D2BFFE7F-13AA-421B-9AE5-C9C67534CFEF}"/>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800" b="1" dirty="0">
              <a:latin typeface="Verdana" panose="020B0604030504040204" pitchFamily="34" charset="0"/>
              <a:ea typeface="Verdana" panose="020B0604030504040204" pitchFamily="34" charset="0"/>
              <a:cs typeface="+mj-cs"/>
              <a:sym typeface="Verdana" panose="020B0604030504040204" pitchFamily="34" charset="0"/>
            </a:endParaRPr>
          </a:p>
        </p:txBody>
      </p:sp>
      <p:sp>
        <p:nvSpPr>
          <p:cNvPr id="4" name="Title 1"/>
          <p:cNvSpPr>
            <a:spLocks noGrp="1"/>
          </p:cNvSpPr>
          <p:nvPr>
            <p:ph type="title"/>
          </p:nvPr>
        </p:nvSpPr>
        <p:spPr>
          <a:xfrm>
            <a:off x="1219133" y="875713"/>
            <a:ext cx="9717024" cy="484632"/>
          </a:xfrm>
        </p:spPr>
        <p:txBody>
          <a:bodyPr/>
          <a:lstStyle/>
          <a:p>
            <a:r>
              <a:rPr lang="en-US" dirty="0"/>
              <a:t>PEO Driving MOSA Transformation Effort</a:t>
            </a:r>
            <a:endParaRPr lang="en-US" sz="2400" dirty="0">
              <a:solidFill>
                <a:schemeClr val="tx1">
                  <a:lumMod val="65000"/>
                  <a:lumOff val="35000"/>
                </a:schemeClr>
              </a:solidFill>
              <a:latin typeface=" Arial"/>
            </a:endParaRPr>
          </a:p>
        </p:txBody>
      </p:sp>
      <p:sp>
        <p:nvSpPr>
          <p:cNvPr id="77" name="TextBox 76"/>
          <p:cNvSpPr txBox="1"/>
          <p:nvPr/>
        </p:nvSpPr>
        <p:spPr>
          <a:xfrm>
            <a:off x="0" y="1335337"/>
            <a:ext cx="12205169" cy="369332"/>
          </a:xfrm>
          <a:prstGeom prst="rect">
            <a:avLst/>
          </a:prstGeom>
          <a:solidFill>
            <a:schemeClr val="accent4">
              <a:lumMod val="75000"/>
            </a:schemeClr>
          </a:solidFill>
          <a:effectLst>
            <a:outerShdw blurRad="50800" dist="38100" dir="5400000" algn="t" rotWithShape="0">
              <a:prstClr val="black">
                <a:alpha val="40000"/>
              </a:prstClr>
            </a:outerShdw>
          </a:effectLst>
        </p:spPr>
        <p:txBody>
          <a:bodyPr wrap="square" rtlCol="0" anchor="ctr">
            <a:spAutoFit/>
          </a:bodyPr>
          <a:lstStyle/>
          <a:p>
            <a:pPr lvl="0" algn="ctr">
              <a:defRPr/>
            </a:pPr>
            <a:r>
              <a:rPr lang="en-US" b="1" i="1" dirty="0">
                <a:latin typeface=" Arial"/>
              </a:rPr>
              <a:t>Aligning People, Tools, Processes for Successful Execution</a:t>
            </a:r>
            <a:endParaRPr kumimoji="0" lang="en-US" b="1" i="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86" name="Flowchart: Manual Operation 14"/>
          <p:cNvSpPr/>
          <p:nvPr/>
        </p:nvSpPr>
        <p:spPr>
          <a:xfrm rot="16200000">
            <a:off x="2333419" y="3272843"/>
            <a:ext cx="4060472" cy="183526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812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812 w 10000"/>
              <a:gd name="connsiteY2" fmla="*/ 10000 h 10000"/>
              <a:gd name="connsiteX3" fmla="*/ 1508 w 10000"/>
              <a:gd name="connsiteY3" fmla="*/ 9896 h 10000"/>
              <a:gd name="connsiteX4" fmla="*/ 0 w 10000"/>
              <a:gd name="connsiteY4" fmla="*/ 0 h 10000"/>
              <a:gd name="connsiteX0" fmla="*/ 0 w 10000"/>
              <a:gd name="connsiteY0" fmla="*/ 0 h 10104"/>
              <a:gd name="connsiteX1" fmla="*/ 10000 w 10000"/>
              <a:gd name="connsiteY1" fmla="*/ 0 h 10104"/>
              <a:gd name="connsiteX2" fmla="*/ 9111 w 10000"/>
              <a:gd name="connsiteY2" fmla="*/ 10104 h 10104"/>
              <a:gd name="connsiteX3" fmla="*/ 1508 w 10000"/>
              <a:gd name="connsiteY3" fmla="*/ 9896 h 10104"/>
              <a:gd name="connsiteX4" fmla="*/ 0 w 10000"/>
              <a:gd name="connsiteY4" fmla="*/ 0 h 10104"/>
              <a:gd name="connsiteX0" fmla="*/ 0 w 10000"/>
              <a:gd name="connsiteY0" fmla="*/ 0 h 10104"/>
              <a:gd name="connsiteX1" fmla="*/ 10000 w 10000"/>
              <a:gd name="connsiteY1" fmla="*/ 0 h 10104"/>
              <a:gd name="connsiteX2" fmla="*/ 9111 w 10000"/>
              <a:gd name="connsiteY2" fmla="*/ 10104 h 10104"/>
              <a:gd name="connsiteX3" fmla="*/ 1829 w 10000"/>
              <a:gd name="connsiteY3" fmla="*/ 10000 h 10104"/>
              <a:gd name="connsiteX4" fmla="*/ 0 w 10000"/>
              <a:gd name="connsiteY4" fmla="*/ 0 h 10104"/>
              <a:gd name="connsiteX0" fmla="*/ 0 w 10000"/>
              <a:gd name="connsiteY0" fmla="*/ 0 h 10104"/>
              <a:gd name="connsiteX1" fmla="*/ 10000 w 10000"/>
              <a:gd name="connsiteY1" fmla="*/ 0 h 10104"/>
              <a:gd name="connsiteX2" fmla="*/ 9111 w 10000"/>
              <a:gd name="connsiteY2" fmla="*/ 10104 h 10104"/>
              <a:gd name="connsiteX3" fmla="*/ 1054 w 10000"/>
              <a:gd name="connsiteY3" fmla="*/ 10000 h 10104"/>
              <a:gd name="connsiteX4" fmla="*/ 0 w 10000"/>
              <a:gd name="connsiteY4" fmla="*/ 0 h 10104"/>
              <a:gd name="connsiteX0" fmla="*/ 0 w 10000"/>
              <a:gd name="connsiteY0" fmla="*/ 0 h 10104"/>
              <a:gd name="connsiteX1" fmla="*/ 10000 w 10000"/>
              <a:gd name="connsiteY1" fmla="*/ 0 h 10104"/>
              <a:gd name="connsiteX2" fmla="*/ 9111 w 10000"/>
              <a:gd name="connsiteY2" fmla="*/ 10104 h 10104"/>
              <a:gd name="connsiteX3" fmla="*/ 537 w 10000"/>
              <a:gd name="connsiteY3" fmla="*/ 10083 h 10104"/>
              <a:gd name="connsiteX4" fmla="*/ 0 w 10000"/>
              <a:gd name="connsiteY4" fmla="*/ 0 h 10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104">
                <a:moveTo>
                  <a:pt x="0" y="0"/>
                </a:moveTo>
                <a:lnTo>
                  <a:pt x="10000" y="0"/>
                </a:lnTo>
                <a:cubicBezTo>
                  <a:pt x="9704" y="3368"/>
                  <a:pt x="9407" y="6736"/>
                  <a:pt x="9111" y="10104"/>
                </a:cubicBezTo>
                <a:lnTo>
                  <a:pt x="537" y="10083"/>
                </a:lnTo>
                <a:lnTo>
                  <a:pt x="0" y="0"/>
                </a:lnTo>
                <a:close/>
              </a:path>
            </a:pathLst>
          </a:custGeom>
          <a:gradFill>
            <a:gsLst>
              <a:gs pos="0">
                <a:srgbClr val="00B050">
                  <a:alpha val="17000"/>
                </a:srgbClr>
              </a:gs>
              <a:gs pos="43446">
                <a:srgbClr val="00B0A9">
                  <a:alpha val="55000"/>
                </a:srgb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Flowchart: Manual Operation 14"/>
          <p:cNvSpPr/>
          <p:nvPr/>
        </p:nvSpPr>
        <p:spPr>
          <a:xfrm rot="5400000" flipH="1">
            <a:off x="5857310" y="3419582"/>
            <a:ext cx="4060472" cy="14818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812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812 w 10000"/>
              <a:gd name="connsiteY2" fmla="*/ 10000 h 10000"/>
              <a:gd name="connsiteX3" fmla="*/ 1508 w 10000"/>
              <a:gd name="connsiteY3" fmla="*/ 9896 h 10000"/>
              <a:gd name="connsiteX4" fmla="*/ 0 w 10000"/>
              <a:gd name="connsiteY4" fmla="*/ 0 h 10000"/>
              <a:gd name="connsiteX0" fmla="*/ 0 w 10000"/>
              <a:gd name="connsiteY0" fmla="*/ 0 h 10000"/>
              <a:gd name="connsiteX1" fmla="*/ 10000 w 10000"/>
              <a:gd name="connsiteY1" fmla="*/ 0 h 10000"/>
              <a:gd name="connsiteX2" fmla="*/ 9111 w 10000"/>
              <a:gd name="connsiteY2" fmla="*/ 10000 h 10000"/>
              <a:gd name="connsiteX3" fmla="*/ 1508 w 10000"/>
              <a:gd name="connsiteY3" fmla="*/ 9896 h 10000"/>
              <a:gd name="connsiteX4" fmla="*/ 0 w 10000"/>
              <a:gd name="connsiteY4" fmla="*/ 0 h 10000"/>
              <a:gd name="connsiteX0" fmla="*/ 0 w 10000"/>
              <a:gd name="connsiteY0" fmla="*/ 0 h 10103"/>
              <a:gd name="connsiteX1" fmla="*/ 10000 w 10000"/>
              <a:gd name="connsiteY1" fmla="*/ 0 h 10103"/>
              <a:gd name="connsiteX2" fmla="*/ 9111 w 10000"/>
              <a:gd name="connsiteY2" fmla="*/ 10000 h 10103"/>
              <a:gd name="connsiteX3" fmla="*/ 1871 w 10000"/>
              <a:gd name="connsiteY3" fmla="*/ 10103 h 10103"/>
              <a:gd name="connsiteX4" fmla="*/ 0 w 10000"/>
              <a:gd name="connsiteY4" fmla="*/ 0 h 10103"/>
              <a:gd name="connsiteX0" fmla="*/ 0 w 10000"/>
              <a:gd name="connsiteY0" fmla="*/ 0 h 10103"/>
              <a:gd name="connsiteX1" fmla="*/ 10000 w 10000"/>
              <a:gd name="connsiteY1" fmla="*/ 0 h 10103"/>
              <a:gd name="connsiteX2" fmla="*/ 9111 w 10000"/>
              <a:gd name="connsiteY2" fmla="*/ 10000 h 10103"/>
              <a:gd name="connsiteX3" fmla="*/ 1022 w 10000"/>
              <a:gd name="connsiteY3" fmla="*/ 10103 h 10103"/>
              <a:gd name="connsiteX4" fmla="*/ 0 w 10000"/>
              <a:gd name="connsiteY4" fmla="*/ 0 h 10103"/>
              <a:gd name="connsiteX0" fmla="*/ 0 w 10000"/>
              <a:gd name="connsiteY0" fmla="*/ 0 h 10002"/>
              <a:gd name="connsiteX1" fmla="*/ 10000 w 10000"/>
              <a:gd name="connsiteY1" fmla="*/ 0 h 10002"/>
              <a:gd name="connsiteX2" fmla="*/ 9111 w 10000"/>
              <a:gd name="connsiteY2" fmla="*/ 10000 h 10002"/>
              <a:gd name="connsiteX3" fmla="*/ 505 w 10000"/>
              <a:gd name="connsiteY3" fmla="*/ 10002 h 10002"/>
              <a:gd name="connsiteX4" fmla="*/ 0 w 10000"/>
              <a:gd name="connsiteY4" fmla="*/ 0 h 1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2">
                <a:moveTo>
                  <a:pt x="0" y="0"/>
                </a:moveTo>
                <a:lnTo>
                  <a:pt x="10000" y="0"/>
                </a:lnTo>
                <a:cubicBezTo>
                  <a:pt x="9704" y="3333"/>
                  <a:pt x="9407" y="6667"/>
                  <a:pt x="9111" y="10000"/>
                </a:cubicBezTo>
                <a:lnTo>
                  <a:pt x="505" y="10002"/>
                </a:lnTo>
                <a:cubicBezTo>
                  <a:pt x="337" y="6668"/>
                  <a:pt x="168" y="3334"/>
                  <a:pt x="0" y="0"/>
                </a:cubicBezTo>
                <a:close/>
              </a:path>
            </a:pathLst>
          </a:custGeom>
          <a:gradFill>
            <a:gsLst>
              <a:gs pos="0">
                <a:srgbClr val="00B050">
                  <a:alpha val="17000"/>
                </a:srgbClr>
              </a:gs>
              <a:gs pos="43446">
                <a:srgbClr val="00B0A9">
                  <a:alpha val="55000"/>
                </a:srgb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ee4pHeader1">
            <a:extLst>
              <a:ext uri="{FF2B5EF4-FFF2-40B4-BE49-F238E27FC236}">
                <a16:creationId xmlns:a16="http://schemas.microsoft.com/office/drawing/2014/main" id="{E3AFBDB2-A910-4926-A3BE-ABCCDDDC067E}"/>
              </a:ext>
            </a:extLst>
          </p:cNvPr>
          <p:cNvSpPr txBox="1"/>
          <p:nvPr/>
        </p:nvSpPr>
        <p:spPr>
          <a:xfrm>
            <a:off x="5424362" y="1789382"/>
            <a:ext cx="1508760" cy="260507"/>
          </a:xfrm>
          <a:prstGeom prst="rect">
            <a:avLst/>
          </a:prstGeom>
          <a:solidFill>
            <a:schemeClr val="tx1"/>
          </a:solidFill>
          <a:ln w="19050" cap="rnd">
            <a:solidFill>
              <a:srgbClr val="FFC000"/>
            </a:solidFill>
          </a:ln>
          <a:effectLst>
            <a:outerShdw blurRad="50800" dist="38100" dir="5400000" algn="t" rotWithShape="0">
              <a:prstClr val="black">
                <a:alpha val="40000"/>
              </a:prstClr>
            </a:outerShdw>
          </a:effectLst>
        </p:spPr>
        <p:txBody>
          <a:bodyPr vert="horz" wrap="square" lIns="0" tIns="0" rIns="0" bIns="0" rtlCol="0" anchor="ctr" anchorCtr="0">
            <a:noAutofit/>
          </a:bodyPr>
          <a:lstStyle/>
          <a:p>
            <a:pPr marL="0" marR="0" lvl="3" indent="0" algn="ctr" defTabSz="914400" rtl="0" eaLnBrk="1" fontAlgn="auto" latinLnBrk="0" hangingPunct="1">
              <a:lnSpc>
                <a:spcPts val="1950"/>
              </a:lnSpc>
              <a:spcBef>
                <a:spcPts val="0"/>
              </a:spcBef>
              <a:spcAft>
                <a:spcPts val="0"/>
              </a:spcAft>
              <a:buClrTx/>
              <a:buSzTx/>
              <a:buFontTx/>
              <a:buNone/>
              <a:tabLst/>
              <a:defRPr/>
            </a:pPr>
            <a:r>
              <a:rPr kumimoji="0" lang="en-US" sz="1350" i="0" u="none" strike="noStrike" kern="1200" cap="none" spc="0" normalizeH="0" baseline="0" noProof="0" dirty="0">
                <a:ln>
                  <a:noFill/>
                </a:ln>
                <a:solidFill>
                  <a:prstClr val="white"/>
                </a:solidFill>
                <a:effectLst/>
                <a:uLnTx/>
                <a:uFillTx/>
                <a:latin typeface="Eras Demi ITC" panose="020B0805030504020804" pitchFamily="34" charset="0"/>
                <a:cs typeface="Calibri" panose="020F0502020204030204" pitchFamily="34" charset="0"/>
              </a:rPr>
              <a:t>MOSA 9 LOEs</a:t>
            </a:r>
            <a:endParaRPr kumimoji="0" lang="en-US" sz="1500" i="0" u="none" strike="noStrike" kern="1200" cap="none" spc="0" normalizeH="0" baseline="0" noProof="0" dirty="0">
              <a:ln>
                <a:noFill/>
              </a:ln>
              <a:solidFill>
                <a:prstClr val="white"/>
              </a:solidFill>
              <a:effectLst/>
              <a:uLnTx/>
              <a:uFillTx/>
              <a:latin typeface="Eras Demi ITC" panose="020B0805030504020804" pitchFamily="34" charset="0"/>
              <a:cs typeface="Arial" panose="020B0604020202020204" pitchFamily="34" charset="0"/>
            </a:endParaRPr>
          </a:p>
        </p:txBody>
      </p:sp>
      <p:grpSp>
        <p:nvGrpSpPr>
          <p:cNvPr id="109" name="Group 108"/>
          <p:cNvGrpSpPr/>
          <p:nvPr/>
        </p:nvGrpSpPr>
        <p:grpSpPr>
          <a:xfrm>
            <a:off x="747116" y="1794019"/>
            <a:ext cx="2698904" cy="4406870"/>
            <a:chOff x="208723" y="831596"/>
            <a:chExt cx="3598539" cy="5875824"/>
          </a:xfrm>
        </p:grpSpPr>
        <p:sp>
          <p:nvSpPr>
            <p:cNvPr id="153" name="Rectangle 152"/>
            <p:cNvSpPr/>
            <p:nvPr/>
          </p:nvSpPr>
          <p:spPr>
            <a:xfrm>
              <a:off x="208723" y="1277816"/>
              <a:ext cx="3598539" cy="5429604"/>
            </a:xfrm>
            <a:prstGeom prst="rect">
              <a:avLst/>
            </a:prstGeom>
            <a:solidFill>
              <a:schemeClr val="accent2">
                <a:lumMod val="20000"/>
                <a:lumOff val="80000"/>
                <a:alpha val="90000"/>
              </a:schemeClr>
            </a:solidFill>
            <a:ln w="19050">
              <a:solidFill>
                <a:srgbClr val="FFC000"/>
              </a:solidFill>
            </a:ln>
            <a:scene3d>
              <a:camera prst="orthographicFront"/>
              <a:lightRig rig="threePt" dir="t"/>
            </a:scene3d>
            <a:sp3d>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4" name="Picture 4"/>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291553" y="3599966"/>
              <a:ext cx="336315" cy="4142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5" name="Picture 154"/>
            <p:cNvPicPr>
              <a:picLocks noChangeAspect="1"/>
            </p:cNvPicPr>
            <p:nvPr/>
          </p:nvPicPr>
          <p:blipFill>
            <a:blip r:embed="rId8">
              <a:extLst>
                <a:ext uri="{28A0092B-C50C-407E-A947-70E740481C1C}">
                  <a14:useLocalDpi xmlns:a14="http://schemas.microsoft.com/office/drawing/2010/main"/>
                </a:ext>
              </a:extLst>
            </a:blip>
            <a:stretch>
              <a:fillRect/>
            </a:stretch>
          </p:blipFill>
          <p:spPr>
            <a:xfrm flipH="1">
              <a:off x="222739" y="5048527"/>
              <a:ext cx="1175249" cy="1380210"/>
            </a:xfrm>
            <a:prstGeom prst="rect">
              <a:avLst/>
            </a:prstGeom>
            <a:effectLst>
              <a:softEdge rad="317500"/>
            </a:effectLst>
          </p:spPr>
        </p:pic>
        <p:pic>
          <p:nvPicPr>
            <p:cNvPr id="156" name="Picture 155"/>
            <p:cNvPicPr>
              <a:picLocks noChangeAspect="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240201" y="5126479"/>
              <a:ext cx="378021" cy="532814"/>
            </a:xfrm>
            <a:prstGeom prst="rect">
              <a:avLst/>
            </a:prstGeom>
          </p:spPr>
        </p:pic>
        <p:pic>
          <p:nvPicPr>
            <p:cNvPr id="157" name="Picture 156"/>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833516" y="1340628"/>
              <a:ext cx="1230513" cy="486104"/>
            </a:xfrm>
            <a:prstGeom prst="rect">
              <a:avLst/>
            </a:prstGeom>
          </p:spPr>
        </p:pic>
        <p:pic>
          <p:nvPicPr>
            <p:cNvPr id="158" name="Picture 157"/>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431375" y="2703022"/>
              <a:ext cx="676213" cy="274639"/>
            </a:xfrm>
            <a:prstGeom prst="rect">
              <a:avLst/>
            </a:prstGeom>
          </p:spPr>
        </p:pic>
        <p:pic>
          <p:nvPicPr>
            <p:cNvPr id="159" name="Picture 158"/>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489284" y="1882785"/>
              <a:ext cx="828985" cy="275833"/>
            </a:xfrm>
            <a:prstGeom prst="rect">
              <a:avLst/>
            </a:prstGeom>
          </p:spPr>
        </p:pic>
        <p:pic>
          <p:nvPicPr>
            <p:cNvPr id="160" name="Picture 159"/>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71476" y="3784406"/>
              <a:ext cx="2724002" cy="1325605"/>
            </a:xfrm>
            <a:prstGeom prst="rect">
              <a:avLst/>
            </a:prstGeom>
          </p:spPr>
        </p:pic>
        <p:pic>
          <p:nvPicPr>
            <p:cNvPr id="161" name="Picture 160"/>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035190" y="2174397"/>
              <a:ext cx="1134826" cy="791541"/>
            </a:xfrm>
            <a:prstGeom prst="rect">
              <a:avLst/>
            </a:prstGeom>
            <a:effectLst>
              <a:outerShdw blurRad="50800" dist="38100" dir="5400000" algn="t" rotWithShape="0">
                <a:prstClr val="black">
                  <a:alpha val="40000"/>
                </a:prstClr>
              </a:outerShdw>
            </a:effectLst>
          </p:spPr>
        </p:pic>
        <p:pic>
          <p:nvPicPr>
            <p:cNvPr id="162" name="Picture 161"/>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281354" y="1650456"/>
              <a:ext cx="1126381" cy="771901"/>
            </a:xfrm>
            <a:prstGeom prst="rect">
              <a:avLst/>
            </a:prstGeom>
            <a:effectLst>
              <a:outerShdw blurRad="50800" dist="38100" dir="5400000" algn="t" rotWithShape="0">
                <a:prstClr val="black">
                  <a:alpha val="40000"/>
                </a:prstClr>
              </a:outerShdw>
            </a:effectLst>
          </p:spPr>
        </p:pic>
        <p:pic>
          <p:nvPicPr>
            <p:cNvPr id="163" name="Picture 162"/>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171883" y="1596874"/>
              <a:ext cx="468178" cy="468178"/>
            </a:xfrm>
            <a:prstGeom prst="rect">
              <a:avLst/>
            </a:prstGeom>
          </p:spPr>
        </p:pic>
        <p:pic>
          <p:nvPicPr>
            <p:cNvPr id="164" name="Picture 163"/>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310128" y="2880332"/>
              <a:ext cx="1002857" cy="348820"/>
            </a:xfrm>
            <a:prstGeom prst="rect">
              <a:avLst/>
            </a:prstGeom>
            <a:effectLst>
              <a:outerShdw blurRad="50800" dist="38100" dir="5400000" algn="t" rotWithShape="0">
                <a:prstClr val="black">
                  <a:alpha val="40000"/>
                </a:prstClr>
              </a:outerShdw>
            </a:effectLst>
          </p:spPr>
        </p:pic>
        <p:sp>
          <p:nvSpPr>
            <p:cNvPr id="165" name="object 9"/>
            <p:cNvSpPr/>
            <p:nvPr/>
          </p:nvSpPr>
          <p:spPr>
            <a:xfrm>
              <a:off x="308088" y="2500180"/>
              <a:ext cx="1080340" cy="243020"/>
            </a:xfrm>
            <a:prstGeom prst="rect">
              <a:avLst/>
            </a:prstGeom>
            <a:blipFill>
              <a:blip r:embed="rId19" cstate="print">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6" name="Rounded Rectangle 165"/>
            <p:cNvSpPr/>
            <p:nvPr/>
          </p:nvSpPr>
          <p:spPr>
            <a:xfrm>
              <a:off x="2093957" y="4943783"/>
              <a:ext cx="1489842" cy="332454"/>
            </a:xfrm>
            <a:prstGeom prst="roundRect">
              <a:avLst/>
            </a:prstGeom>
            <a:effectLst>
              <a:outerShdw blurRad="50800" dist="38100" dir="5400000" algn="t" rotWithShape="0">
                <a:prstClr val="black">
                  <a:alpha val="40000"/>
                </a:prstClr>
              </a:outerShdw>
            </a:effectLst>
            <a:scene3d>
              <a:camera prst="orthographicFront"/>
              <a:lightRig rig="threePt" dir="t"/>
            </a:scene3d>
            <a:sp3d>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ACWG/ICWG</a:t>
              </a:r>
            </a:p>
          </p:txBody>
        </p:sp>
        <p:pic>
          <p:nvPicPr>
            <p:cNvPr id="167" name="Picture 166"/>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798177" y="5323079"/>
              <a:ext cx="1605187" cy="1288736"/>
            </a:xfrm>
            <a:prstGeom prst="rect">
              <a:avLst/>
            </a:prstGeom>
          </p:spPr>
        </p:pic>
        <p:sp>
          <p:nvSpPr>
            <p:cNvPr id="168" name="Rounded Rectangle 167"/>
            <p:cNvSpPr/>
            <p:nvPr/>
          </p:nvSpPr>
          <p:spPr>
            <a:xfrm>
              <a:off x="1032500" y="5976667"/>
              <a:ext cx="714600" cy="195533"/>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MSAD</a:t>
              </a:r>
            </a:p>
          </p:txBody>
        </p:sp>
        <p:sp>
          <p:nvSpPr>
            <p:cNvPr id="169" name="Rounded Rectangle 168"/>
            <p:cNvSpPr/>
            <p:nvPr/>
          </p:nvSpPr>
          <p:spPr>
            <a:xfrm>
              <a:off x="1050087" y="5699711"/>
              <a:ext cx="671875" cy="17083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IME</a:t>
              </a:r>
            </a:p>
          </p:txBody>
        </p:sp>
        <p:sp>
          <p:nvSpPr>
            <p:cNvPr id="170" name="TextBox 169"/>
            <p:cNvSpPr txBox="1"/>
            <p:nvPr/>
          </p:nvSpPr>
          <p:spPr>
            <a:xfrm>
              <a:off x="403799" y="1336465"/>
              <a:ext cx="1010584" cy="3385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30" normalizeH="0" baseline="0" noProof="0" dirty="0">
                  <a:ln>
                    <a:noFill/>
                  </a:ln>
                  <a:solidFill>
                    <a:srgbClr val="4472C4">
                      <a:lumMod val="50000"/>
                    </a:srgbClr>
                  </a:solidFill>
                  <a:effectLst/>
                  <a:uLnTx/>
                  <a:uFillTx/>
                  <a:latin typeface="Impact" panose="020B0806030902050204" pitchFamily="34" charset="0"/>
                  <a:ea typeface="+mn-ea"/>
                  <a:cs typeface="+mn-cs"/>
                </a:rPr>
                <a:t>Industry</a:t>
              </a:r>
            </a:p>
          </p:txBody>
        </p:sp>
        <p:pic>
          <p:nvPicPr>
            <p:cNvPr id="171" name="Picture 170"/>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flipH="1">
              <a:off x="1568824" y="3003809"/>
              <a:ext cx="1500655" cy="993940"/>
            </a:xfrm>
            <a:prstGeom prst="rect">
              <a:avLst/>
            </a:prstGeom>
            <a:blipFill>
              <a:blip r:embed="rId22"/>
              <a:tile tx="0" ty="0" sx="100000" sy="100000" flip="none" algn="tl"/>
            </a:blipFill>
            <a:ln>
              <a:noFill/>
            </a:ln>
            <a:effectLst>
              <a:softEdge rad="112500"/>
            </a:effectLst>
          </p:spPr>
        </p:pic>
        <p:pic>
          <p:nvPicPr>
            <p:cNvPr id="172" name="Picture 6"/>
            <p:cNvPicPr>
              <a:picLocks noChangeAspect="1" noChangeArrowheads="1"/>
            </p:cNvPicPr>
            <p:nvPr/>
          </p:nvPicPr>
          <p:blipFill>
            <a:blip r:embed="rId23" cstate="print">
              <a:extLst>
                <a:ext uri="{28A0092B-C50C-407E-A947-70E740481C1C}">
                  <a14:useLocalDpi xmlns:a14="http://schemas.microsoft.com/office/drawing/2010/main"/>
                </a:ext>
              </a:extLst>
            </a:blip>
            <a:stretch>
              <a:fillRect/>
            </a:stretch>
          </p:blipFill>
          <p:spPr bwMode="auto">
            <a:xfrm>
              <a:off x="3261064" y="2185711"/>
              <a:ext cx="350123" cy="42817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3" name="Picture 2"/>
            <p:cNvPicPr>
              <a:picLocks noChangeAspect="1" noChangeArrowheads="1"/>
            </p:cNvPicPr>
            <p:nvPr/>
          </p:nvPicPr>
          <p:blipFill>
            <a:blip r:embed="rId24" cstate="print">
              <a:extLst>
                <a:ext uri="{28A0092B-C50C-407E-A947-70E740481C1C}">
                  <a14:useLocalDpi xmlns:a14="http://schemas.microsoft.com/office/drawing/2010/main"/>
                </a:ext>
              </a:extLst>
            </a:blip>
            <a:stretch>
              <a:fillRect/>
            </a:stretch>
          </p:blipFill>
          <p:spPr bwMode="auto">
            <a:xfrm>
              <a:off x="3236486" y="2560642"/>
              <a:ext cx="403575" cy="40165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4" name="Picture 173"/>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3226543" y="2892043"/>
              <a:ext cx="431654" cy="417492"/>
            </a:xfrm>
            <a:prstGeom prst="rect">
              <a:avLst/>
            </a:prstGeom>
            <a:effectLst>
              <a:outerShdw blurRad="50800" dist="38100" dir="5400000" algn="t" rotWithShape="0">
                <a:prstClr val="black">
                  <a:alpha val="40000"/>
                </a:prstClr>
              </a:outerShdw>
            </a:effectLst>
          </p:spPr>
        </p:pic>
        <p:pic>
          <p:nvPicPr>
            <p:cNvPr id="175" name="Picture 4"/>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3251854" y="3228101"/>
              <a:ext cx="401264" cy="38949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6" name="Rounded Rectangle 175"/>
            <p:cNvSpPr/>
            <p:nvPr/>
          </p:nvSpPr>
          <p:spPr>
            <a:xfrm>
              <a:off x="374092" y="6266523"/>
              <a:ext cx="2164858" cy="28274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Industry MOSA Investments</a:t>
              </a:r>
            </a:p>
          </p:txBody>
        </p:sp>
        <p:pic>
          <p:nvPicPr>
            <p:cNvPr id="177" name="Picture 176"/>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1084686" y="3362026"/>
              <a:ext cx="656163" cy="660784"/>
            </a:xfrm>
            <a:prstGeom prst="rect">
              <a:avLst/>
            </a:prstGeom>
          </p:spPr>
        </p:pic>
        <p:pic>
          <p:nvPicPr>
            <p:cNvPr id="178" name="Picture 177"/>
            <p:cNvPicPr>
              <a:picLocks noChangeAspect="1"/>
            </p:cNvPicPr>
            <p:nvPr/>
          </p:nvPicPr>
          <p:blipFill>
            <a:blip r:embed="rId28">
              <a:extLst>
                <a:ext uri="{28A0092B-C50C-407E-A947-70E740481C1C}">
                  <a14:useLocalDpi xmlns:a14="http://schemas.microsoft.com/office/drawing/2010/main"/>
                </a:ext>
              </a:extLst>
            </a:blip>
            <a:stretch>
              <a:fillRect/>
            </a:stretch>
          </p:blipFill>
          <p:spPr>
            <a:xfrm>
              <a:off x="2876985" y="5590287"/>
              <a:ext cx="919886" cy="919886"/>
            </a:xfrm>
            <a:prstGeom prst="rect">
              <a:avLst/>
            </a:prstGeom>
            <a:effectLst>
              <a:outerShdw blurRad="50800" dist="38100" dir="5400000" algn="t" rotWithShape="0">
                <a:prstClr val="black">
                  <a:alpha val="40000"/>
                </a:prstClr>
              </a:outerShdw>
            </a:effectLst>
          </p:spPr>
        </p:pic>
        <p:sp>
          <p:nvSpPr>
            <p:cNvPr id="179" name="ee4pHeader1">
              <a:extLst>
                <a:ext uri="{FF2B5EF4-FFF2-40B4-BE49-F238E27FC236}">
                  <a16:creationId xmlns:a16="http://schemas.microsoft.com/office/drawing/2014/main" id="{E3AFBDB2-A910-4926-A3BE-ABCCDDDC067E}"/>
                </a:ext>
              </a:extLst>
            </p:cNvPr>
            <p:cNvSpPr txBox="1"/>
            <p:nvPr/>
          </p:nvSpPr>
          <p:spPr>
            <a:xfrm>
              <a:off x="583239" y="831596"/>
              <a:ext cx="2743200" cy="347343"/>
            </a:xfrm>
            <a:prstGeom prst="rect">
              <a:avLst/>
            </a:prstGeom>
            <a:solidFill>
              <a:schemeClr val="tx1"/>
            </a:solidFill>
            <a:ln w="19050" cap="rnd">
              <a:solidFill>
                <a:srgbClr val="FFC000"/>
              </a:solidFill>
            </a:ln>
            <a:effectLst>
              <a:outerShdw blurRad="50800" dist="38100" dir="5400000" algn="t" rotWithShape="0">
                <a:prstClr val="black">
                  <a:alpha val="40000"/>
                </a:prstClr>
              </a:outerShdw>
            </a:effectLst>
          </p:spPr>
          <p:txBody>
            <a:bodyPr vert="horz" wrap="square" lIns="0" tIns="0" rIns="0" bIns="0" rtlCol="0" anchor="ctr" anchorCtr="0">
              <a:noAutofit/>
            </a:bodyPr>
            <a:lstStyle/>
            <a:p>
              <a:pPr marL="0" marR="0" lvl="3" indent="0" algn="ctr" defTabSz="914400" rtl="0" eaLnBrk="1" fontAlgn="auto" latinLnBrk="0" hangingPunct="1">
                <a:lnSpc>
                  <a:spcPts val="1950"/>
                </a:lnSpc>
                <a:spcBef>
                  <a:spcPts val="0"/>
                </a:spcBef>
                <a:spcAft>
                  <a:spcPts val="0"/>
                </a:spcAft>
                <a:buClrTx/>
                <a:buSzTx/>
                <a:buFontTx/>
                <a:buNone/>
                <a:tabLst/>
                <a:defRPr/>
              </a:pPr>
              <a:r>
                <a:rPr kumimoji="0" lang="en-US" sz="1350" i="0" u="none" strike="noStrike" kern="1200" cap="none" spc="0" normalizeH="0" baseline="0" noProof="0" dirty="0">
                  <a:ln>
                    <a:noFill/>
                  </a:ln>
                  <a:solidFill>
                    <a:prstClr val="white"/>
                  </a:solidFill>
                  <a:effectLst/>
                  <a:uLnTx/>
                  <a:uFillTx/>
                  <a:latin typeface="Eras Demi ITC" panose="020B0805030504020804" pitchFamily="34" charset="0"/>
                  <a:cs typeface="Calibri" panose="020F0502020204030204" pitchFamily="34" charset="0"/>
                </a:rPr>
                <a:t>Current State</a:t>
              </a:r>
              <a:endParaRPr kumimoji="0" lang="en-US" sz="1500" i="0" u="none" strike="noStrike" kern="1200" cap="none" spc="0" normalizeH="0" baseline="0" noProof="0" dirty="0">
                <a:ln>
                  <a:noFill/>
                </a:ln>
                <a:solidFill>
                  <a:prstClr val="white"/>
                </a:solidFill>
                <a:effectLst/>
                <a:uLnTx/>
                <a:uFillTx/>
                <a:latin typeface="Eras Demi ITC" panose="020B0805030504020804" pitchFamily="34" charset="0"/>
                <a:cs typeface="Arial" panose="020B0604020202020204" pitchFamily="34" charset="0"/>
              </a:endParaRPr>
            </a:p>
          </p:txBody>
        </p:sp>
        <p:sp>
          <p:nvSpPr>
            <p:cNvPr id="180" name="TextBox 179"/>
            <p:cNvSpPr txBox="1"/>
            <p:nvPr/>
          </p:nvSpPr>
          <p:spPr>
            <a:xfrm>
              <a:off x="277514" y="4844156"/>
              <a:ext cx="1205636" cy="430887"/>
            </a:xfrm>
            <a:prstGeom prst="rect">
              <a:avLst/>
            </a:prstGeom>
            <a:noFill/>
          </p:spPr>
          <p:txBody>
            <a:bodyPr wrap="square" rtlCol="0">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1050" b="0" i="0" u="none" strike="noStrike" kern="1200" cap="none" spc="38" normalizeH="0" baseline="0" noProof="0" dirty="0">
                  <a:ln>
                    <a:noFill/>
                  </a:ln>
                  <a:solidFill>
                    <a:srgbClr val="4472C4">
                      <a:lumMod val="50000"/>
                    </a:srgbClr>
                  </a:solidFill>
                  <a:effectLst/>
                  <a:uLnTx/>
                  <a:uFillTx/>
                  <a:latin typeface="Impact" panose="020B0806030902050204" pitchFamily="34" charset="0"/>
                  <a:ea typeface="+mn-ea"/>
                  <a:cs typeface="+mn-cs"/>
                </a:rPr>
                <a:t>Science &amp; Technology</a:t>
              </a:r>
            </a:p>
          </p:txBody>
        </p:sp>
      </p:grpSp>
      <p:sp>
        <p:nvSpPr>
          <p:cNvPr id="136" name="Right Arrow 17"/>
          <p:cNvSpPr/>
          <p:nvPr/>
        </p:nvSpPr>
        <p:spPr>
          <a:xfrm>
            <a:off x="3425138" y="3565939"/>
            <a:ext cx="1843309" cy="931657"/>
          </a:xfrm>
          <a:custGeom>
            <a:avLst/>
            <a:gdLst>
              <a:gd name="connsiteX0" fmla="*/ 0 w 1535723"/>
              <a:gd name="connsiteY0" fmla="*/ 404446 h 1617785"/>
              <a:gd name="connsiteX1" fmla="*/ 767862 w 1535723"/>
              <a:gd name="connsiteY1" fmla="*/ 404446 h 1617785"/>
              <a:gd name="connsiteX2" fmla="*/ 767862 w 1535723"/>
              <a:gd name="connsiteY2" fmla="*/ 0 h 1617785"/>
              <a:gd name="connsiteX3" fmla="*/ 1535723 w 1535723"/>
              <a:gd name="connsiteY3" fmla="*/ 808893 h 1617785"/>
              <a:gd name="connsiteX4" fmla="*/ 767862 w 1535723"/>
              <a:gd name="connsiteY4" fmla="*/ 1617785 h 1617785"/>
              <a:gd name="connsiteX5" fmla="*/ 767862 w 1535723"/>
              <a:gd name="connsiteY5" fmla="*/ 1213339 h 1617785"/>
              <a:gd name="connsiteX6" fmla="*/ 0 w 1535723"/>
              <a:gd name="connsiteY6" fmla="*/ 1213339 h 1617785"/>
              <a:gd name="connsiteX7" fmla="*/ 0 w 1535723"/>
              <a:gd name="connsiteY7" fmla="*/ 404446 h 1617785"/>
              <a:gd name="connsiteX0" fmla="*/ 0 w 1535723"/>
              <a:gd name="connsiteY0" fmla="*/ 240323 h 1453662"/>
              <a:gd name="connsiteX1" fmla="*/ 767862 w 1535723"/>
              <a:gd name="connsiteY1" fmla="*/ 240323 h 1453662"/>
              <a:gd name="connsiteX2" fmla="*/ 756139 w 1535723"/>
              <a:gd name="connsiteY2" fmla="*/ 0 h 1453662"/>
              <a:gd name="connsiteX3" fmla="*/ 1535723 w 1535723"/>
              <a:gd name="connsiteY3" fmla="*/ 644770 h 1453662"/>
              <a:gd name="connsiteX4" fmla="*/ 767862 w 1535723"/>
              <a:gd name="connsiteY4" fmla="*/ 1453662 h 1453662"/>
              <a:gd name="connsiteX5" fmla="*/ 767862 w 1535723"/>
              <a:gd name="connsiteY5" fmla="*/ 1049216 h 1453662"/>
              <a:gd name="connsiteX6" fmla="*/ 0 w 1535723"/>
              <a:gd name="connsiteY6" fmla="*/ 1049216 h 1453662"/>
              <a:gd name="connsiteX7" fmla="*/ 0 w 1535723"/>
              <a:gd name="connsiteY7" fmla="*/ 240323 h 1453662"/>
              <a:gd name="connsiteX0" fmla="*/ 0 w 1535723"/>
              <a:gd name="connsiteY0" fmla="*/ 240323 h 1312985"/>
              <a:gd name="connsiteX1" fmla="*/ 767862 w 1535723"/>
              <a:gd name="connsiteY1" fmla="*/ 240323 h 1312985"/>
              <a:gd name="connsiteX2" fmla="*/ 756139 w 1535723"/>
              <a:gd name="connsiteY2" fmla="*/ 0 h 1312985"/>
              <a:gd name="connsiteX3" fmla="*/ 1535723 w 1535723"/>
              <a:gd name="connsiteY3" fmla="*/ 644770 h 1312985"/>
              <a:gd name="connsiteX4" fmla="*/ 779585 w 1535723"/>
              <a:gd name="connsiteY4" fmla="*/ 1312985 h 1312985"/>
              <a:gd name="connsiteX5" fmla="*/ 767862 w 1535723"/>
              <a:gd name="connsiteY5" fmla="*/ 1049216 h 1312985"/>
              <a:gd name="connsiteX6" fmla="*/ 0 w 1535723"/>
              <a:gd name="connsiteY6" fmla="*/ 1049216 h 1312985"/>
              <a:gd name="connsiteX7" fmla="*/ 0 w 1535723"/>
              <a:gd name="connsiteY7" fmla="*/ 240323 h 1312985"/>
              <a:gd name="connsiteX0" fmla="*/ 0 w 1535723"/>
              <a:gd name="connsiteY0" fmla="*/ 228600 h 1301262"/>
              <a:gd name="connsiteX1" fmla="*/ 767862 w 1535723"/>
              <a:gd name="connsiteY1" fmla="*/ 228600 h 1301262"/>
              <a:gd name="connsiteX2" fmla="*/ 775456 w 1535723"/>
              <a:gd name="connsiteY2" fmla="*/ 0 h 1301262"/>
              <a:gd name="connsiteX3" fmla="*/ 1535723 w 1535723"/>
              <a:gd name="connsiteY3" fmla="*/ 633047 h 1301262"/>
              <a:gd name="connsiteX4" fmla="*/ 779585 w 1535723"/>
              <a:gd name="connsiteY4" fmla="*/ 1301262 h 1301262"/>
              <a:gd name="connsiteX5" fmla="*/ 767862 w 1535723"/>
              <a:gd name="connsiteY5" fmla="*/ 1037493 h 1301262"/>
              <a:gd name="connsiteX6" fmla="*/ 0 w 1535723"/>
              <a:gd name="connsiteY6" fmla="*/ 1037493 h 1301262"/>
              <a:gd name="connsiteX7" fmla="*/ 0 w 1535723"/>
              <a:gd name="connsiteY7" fmla="*/ 228600 h 1301262"/>
              <a:gd name="connsiteX0" fmla="*/ 0 w 1535723"/>
              <a:gd name="connsiteY0" fmla="*/ 205154 h 1277816"/>
              <a:gd name="connsiteX1" fmla="*/ 767862 w 1535723"/>
              <a:gd name="connsiteY1" fmla="*/ 205154 h 1277816"/>
              <a:gd name="connsiteX2" fmla="*/ 794773 w 1535723"/>
              <a:gd name="connsiteY2" fmla="*/ 0 h 1277816"/>
              <a:gd name="connsiteX3" fmla="*/ 1535723 w 1535723"/>
              <a:gd name="connsiteY3" fmla="*/ 609601 h 1277816"/>
              <a:gd name="connsiteX4" fmla="*/ 779585 w 1535723"/>
              <a:gd name="connsiteY4" fmla="*/ 1277816 h 1277816"/>
              <a:gd name="connsiteX5" fmla="*/ 767862 w 1535723"/>
              <a:gd name="connsiteY5" fmla="*/ 1014047 h 1277816"/>
              <a:gd name="connsiteX6" fmla="*/ 0 w 1535723"/>
              <a:gd name="connsiteY6" fmla="*/ 1014047 h 1277816"/>
              <a:gd name="connsiteX7" fmla="*/ 0 w 1535723"/>
              <a:gd name="connsiteY7" fmla="*/ 205154 h 1277816"/>
              <a:gd name="connsiteX0" fmla="*/ 0 w 1535723"/>
              <a:gd name="connsiteY0" fmla="*/ 205154 h 1242646"/>
              <a:gd name="connsiteX1" fmla="*/ 767862 w 1535723"/>
              <a:gd name="connsiteY1" fmla="*/ 205154 h 1242646"/>
              <a:gd name="connsiteX2" fmla="*/ 794773 w 1535723"/>
              <a:gd name="connsiteY2" fmla="*/ 0 h 1242646"/>
              <a:gd name="connsiteX3" fmla="*/ 1535723 w 1535723"/>
              <a:gd name="connsiteY3" fmla="*/ 609601 h 1242646"/>
              <a:gd name="connsiteX4" fmla="*/ 789244 w 1535723"/>
              <a:gd name="connsiteY4" fmla="*/ 1242646 h 1242646"/>
              <a:gd name="connsiteX5" fmla="*/ 767862 w 1535723"/>
              <a:gd name="connsiteY5" fmla="*/ 1014047 h 1242646"/>
              <a:gd name="connsiteX6" fmla="*/ 0 w 1535723"/>
              <a:gd name="connsiteY6" fmla="*/ 1014047 h 1242646"/>
              <a:gd name="connsiteX7" fmla="*/ 0 w 1535723"/>
              <a:gd name="connsiteY7" fmla="*/ 205154 h 1242646"/>
              <a:gd name="connsiteX0" fmla="*/ 0 w 1535723"/>
              <a:gd name="connsiteY0" fmla="*/ 146765 h 1184257"/>
              <a:gd name="connsiteX1" fmla="*/ 767862 w 1535723"/>
              <a:gd name="connsiteY1" fmla="*/ 146765 h 1184257"/>
              <a:gd name="connsiteX2" fmla="*/ 770091 w 1535723"/>
              <a:gd name="connsiteY2" fmla="*/ 0 h 1184257"/>
              <a:gd name="connsiteX3" fmla="*/ 1535723 w 1535723"/>
              <a:gd name="connsiteY3" fmla="*/ 551212 h 1184257"/>
              <a:gd name="connsiteX4" fmla="*/ 789244 w 1535723"/>
              <a:gd name="connsiteY4" fmla="*/ 1184257 h 1184257"/>
              <a:gd name="connsiteX5" fmla="*/ 767862 w 1535723"/>
              <a:gd name="connsiteY5" fmla="*/ 955658 h 1184257"/>
              <a:gd name="connsiteX6" fmla="*/ 0 w 1535723"/>
              <a:gd name="connsiteY6" fmla="*/ 955658 h 1184257"/>
              <a:gd name="connsiteX7" fmla="*/ 0 w 1535723"/>
              <a:gd name="connsiteY7" fmla="*/ 146765 h 1184257"/>
              <a:gd name="connsiteX0" fmla="*/ 0 w 1535723"/>
              <a:gd name="connsiteY0" fmla="*/ 146765 h 1086941"/>
              <a:gd name="connsiteX1" fmla="*/ 767862 w 1535723"/>
              <a:gd name="connsiteY1" fmla="*/ 146765 h 1086941"/>
              <a:gd name="connsiteX2" fmla="*/ 770091 w 1535723"/>
              <a:gd name="connsiteY2" fmla="*/ 0 h 1086941"/>
              <a:gd name="connsiteX3" fmla="*/ 1535723 w 1535723"/>
              <a:gd name="connsiteY3" fmla="*/ 551212 h 1086941"/>
              <a:gd name="connsiteX4" fmla="*/ 770048 w 1535723"/>
              <a:gd name="connsiteY4" fmla="*/ 1086941 h 1086941"/>
              <a:gd name="connsiteX5" fmla="*/ 767862 w 1535723"/>
              <a:gd name="connsiteY5" fmla="*/ 955658 h 1086941"/>
              <a:gd name="connsiteX6" fmla="*/ 0 w 1535723"/>
              <a:gd name="connsiteY6" fmla="*/ 955658 h 1086941"/>
              <a:gd name="connsiteX7" fmla="*/ 0 w 1535723"/>
              <a:gd name="connsiteY7" fmla="*/ 146765 h 108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5723" h="1086941">
                <a:moveTo>
                  <a:pt x="0" y="146765"/>
                </a:moveTo>
                <a:lnTo>
                  <a:pt x="767862" y="146765"/>
                </a:lnTo>
                <a:lnTo>
                  <a:pt x="770091" y="0"/>
                </a:lnTo>
                <a:lnTo>
                  <a:pt x="1535723" y="551212"/>
                </a:lnTo>
                <a:lnTo>
                  <a:pt x="770048" y="1086941"/>
                </a:lnTo>
                <a:cubicBezTo>
                  <a:pt x="769319" y="1043180"/>
                  <a:pt x="768591" y="999419"/>
                  <a:pt x="767862" y="955658"/>
                </a:cubicBezTo>
                <a:lnTo>
                  <a:pt x="0" y="955658"/>
                </a:lnTo>
                <a:lnTo>
                  <a:pt x="0" y="146765"/>
                </a:lnTo>
                <a:close/>
              </a:path>
            </a:pathLst>
          </a:custGeom>
          <a:gradFill>
            <a:gsLst>
              <a:gs pos="60754">
                <a:schemeClr val="accent6">
                  <a:lumMod val="75000"/>
                </a:schemeClr>
              </a:gs>
              <a:gs pos="82100">
                <a:schemeClr val="accent6">
                  <a:lumMod val="50000"/>
                </a:schemeClr>
              </a:gs>
              <a:gs pos="100000">
                <a:schemeClr val="tx1"/>
              </a:gs>
              <a:gs pos="0">
                <a:srgbClr val="1656A0">
                  <a:lumMod val="20000"/>
                  <a:lumOff val="80000"/>
                  <a:alpha val="0"/>
                </a:srgbClr>
              </a:gs>
            </a:gsLst>
            <a:lin ang="0" scaled="1"/>
          </a:gradFill>
          <a:ln>
            <a:noFill/>
          </a:ln>
          <a:effectLst>
            <a:outerShdw blurRad="50800" dist="38100" dir="5400000" algn="t" rotWithShape="0">
              <a:prstClr val="black">
                <a:alpha val="40000"/>
              </a:prstClr>
            </a:outerShdw>
          </a:effectLst>
          <a:scene3d>
            <a:camera prst="orthographicFront"/>
            <a:lightRig rig="threePt" dir="t"/>
          </a:scene3d>
          <a:sp3d>
            <a:bevelT w="57150" h="571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Rounded Rectangle 138"/>
          <p:cNvSpPr/>
          <p:nvPr/>
        </p:nvSpPr>
        <p:spPr>
          <a:xfrm>
            <a:off x="3610519" y="3986362"/>
            <a:ext cx="1256407" cy="2884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MOSA ICRD</a:t>
            </a:r>
          </a:p>
        </p:txBody>
      </p:sp>
      <p:grpSp>
        <p:nvGrpSpPr>
          <p:cNvPr id="8" name="Group 7"/>
          <p:cNvGrpSpPr/>
          <p:nvPr/>
        </p:nvGrpSpPr>
        <p:grpSpPr>
          <a:xfrm>
            <a:off x="8649431" y="1791414"/>
            <a:ext cx="2846262" cy="4409475"/>
            <a:chOff x="7849821" y="1971694"/>
            <a:chExt cx="2846262" cy="4409475"/>
          </a:xfrm>
        </p:grpSpPr>
        <p:sp>
          <p:nvSpPr>
            <p:cNvPr id="88" name="Rectangle 87"/>
            <p:cNvSpPr/>
            <p:nvPr/>
          </p:nvSpPr>
          <p:spPr>
            <a:xfrm>
              <a:off x="7853112" y="2308966"/>
              <a:ext cx="2705927" cy="4072203"/>
            </a:xfrm>
            <a:prstGeom prst="rect">
              <a:avLst/>
            </a:prstGeom>
            <a:solidFill>
              <a:schemeClr val="accent6">
                <a:lumMod val="40000"/>
                <a:lumOff val="60000"/>
              </a:schemeClr>
            </a:solidFill>
            <a:ln w="19050">
              <a:solidFill>
                <a:srgbClr val="FFC000"/>
              </a:solidFill>
            </a:ln>
            <a:scene3d>
              <a:camera prst="orthographicFront"/>
              <a:lightRig rig="threePt" dir="t"/>
            </a:scene3d>
            <a:sp3d>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0" name="Picture 89"/>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flipH="1">
              <a:off x="8363268" y="2824448"/>
              <a:ext cx="730523" cy="297173"/>
            </a:xfrm>
            <a:prstGeom prst="rect">
              <a:avLst/>
            </a:prstGeom>
          </p:spPr>
        </p:pic>
        <p:pic>
          <p:nvPicPr>
            <p:cNvPr id="91" name="Picture 90"/>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9795469" y="3142935"/>
              <a:ext cx="802917" cy="354850"/>
            </a:xfrm>
            <a:prstGeom prst="rect">
              <a:avLst/>
            </a:prstGeom>
          </p:spPr>
        </p:pic>
        <p:pic>
          <p:nvPicPr>
            <p:cNvPr id="92" name="Picture 91"/>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9234709" y="2867050"/>
              <a:ext cx="761052" cy="280289"/>
            </a:xfrm>
            <a:prstGeom prst="rect">
              <a:avLst/>
            </a:prstGeom>
          </p:spPr>
        </p:pic>
        <p:sp>
          <p:nvSpPr>
            <p:cNvPr id="112" name="ee4pHeader1">
              <a:extLst>
                <a:ext uri="{FF2B5EF4-FFF2-40B4-BE49-F238E27FC236}">
                  <a16:creationId xmlns:a16="http://schemas.microsoft.com/office/drawing/2014/main" id="{E3AFBDB2-A910-4926-A3BE-ABCCDDDC067E}"/>
                </a:ext>
              </a:extLst>
            </p:cNvPr>
            <p:cNvSpPr txBox="1"/>
            <p:nvPr/>
          </p:nvSpPr>
          <p:spPr>
            <a:xfrm>
              <a:off x="7849821" y="1971694"/>
              <a:ext cx="2725292" cy="260507"/>
            </a:xfrm>
            <a:prstGeom prst="rect">
              <a:avLst/>
            </a:prstGeom>
            <a:solidFill>
              <a:schemeClr val="tx1"/>
            </a:solidFill>
            <a:ln w="19050" cap="rnd">
              <a:solidFill>
                <a:srgbClr val="FFC000"/>
              </a:solidFill>
            </a:ln>
            <a:effectLst>
              <a:outerShdw blurRad="50800" dist="38100" dir="5400000" algn="t" rotWithShape="0">
                <a:prstClr val="black">
                  <a:alpha val="40000"/>
                </a:prstClr>
              </a:outerShdw>
            </a:effectLst>
          </p:spPr>
          <p:txBody>
            <a:bodyPr vert="horz" wrap="square" lIns="0" tIns="0" rIns="0" bIns="0" rtlCol="0" anchor="ctr" anchorCtr="0">
              <a:noAutofit/>
            </a:bodyPr>
            <a:lstStyle/>
            <a:p>
              <a:pPr marL="0" marR="0" lvl="3" indent="0" algn="ctr" defTabSz="914400" rtl="0" eaLnBrk="1" fontAlgn="auto" latinLnBrk="0" hangingPunct="1">
                <a:lnSpc>
                  <a:spcPts val="1950"/>
                </a:lnSpc>
                <a:spcBef>
                  <a:spcPts val="0"/>
                </a:spcBef>
                <a:spcAft>
                  <a:spcPts val="0"/>
                </a:spcAft>
                <a:buClrTx/>
                <a:buSzTx/>
                <a:buFontTx/>
                <a:buNone/>
                <a:tabLst/>
                <a:defRPr/>
              </a:pPr>
              <a:r>
                <a:rPr kumimoji="0" lang="en-US" sz="1350" i="0" u="none" strike="noStrike" kern="1200" cap="none" spc="0" normalizeH="0" baseline="0" noProof="0" dirty="0">
                  <a:ln>
                    <a:noFill/>
                  </a:ln>
                  <a:solidFill>
                    <a:prstClr val="white"/>
                  </a:solidFill>
                  <a:effectLst/>
                  <a:uLnTx/>
                  <a:uFillTx/>
                  <a:latin typeface="Eras Demi ITC" panose="020B0805030504020804" pitchFamily="34" charset="0"/>
                  <a:cs typeface="Calibri" panose="020F0502020204030204" pitchFamily="34" charset="0"/>
                </a:rPr>
                <a:t>Future State</a:t>
              </a:r>
              <a:endParaRPr kumimoji="0" lang="en-US" sz="1500" i="0" u="none" strike="noStrike" kern="1200" cap="none" spc="0" normalizeH="0" baseline="0" noProof="0" dirty="0">
                <a:ln>
                  <a:noFill/>
                </a:ln>
                <a:solidFill>
                  <a:prstClr val="white"/>
                </a:solidFill>
                <a:effectLst/>
                <a:uLnTx/>
                <a:uFillTx/>
                <a:latin typeface="Eras Demi ITC" panose="020B0805030504020804" pitchFamily="34" charset="0"/>
                <a:cs typeface="Arial" panose="020B0604020202020204" pitchFamily="34" charset="0"/>
              </a:endParaRPr>
            </a:p>
          </p:txBody>
        </p:sp>
        <p:pic>
          <p:nvPicPr>
            <p:cNvPr id="113" name="Picture 112"/>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rot="521122">
              <a:off x="9784937" y="5628677"/>
              <a:ext cx="911146" cy="356871"/>
            </a:xfrm>
            <a:prstGeom prst="rect">
              <a:avLst/>
            </a:prstGeom>
            <a:effectLst/>
          </p:spPr>
        </p:pic>
        <p:pic>
          <p:nvPicPr>
            <p:cNvPr id="124" name="Picture 123"/>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rot="21196882" flipH="1">
              <a:off x="8590465" y="5852135"/>
              <a:ext cx="966409" cy="465932"/>
            </a:xfrm>
            <a:prstGeom prst="rect">
              <a:avLst/>
            </a:prstGeom>
            <a:effectLst/>
          </p:spPr>
        </p:pic>
        <p:pic>
          <p:nvPicPr>
            <p:cNvPr id="125" name="Picture 124"/>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9464569" y="6000693"/>
              <a:ext cx="645435" cy="212818"/>
            </a:xfrm>
            <a:prstGeom prst="rect">
              <a:avLst/>
            </a:prstGeom>
            <a:effectLst/>
          </p:spPr>
        </p:pic>
        <p:grpSp>
          <p:nvGrpSpPr>
            <p:cNvPr id="132" name="Group 131"/>
            <p:cNvGrpSpPr/>
            <p:nvPr/>
          </p:nvGrpSpPr>
          <p:grpSpPr>
            <a:xfrm>
              <a:off x="7965862" y="3163848"/>
              <a:ext cx="2549491" cy="2690663"/>
              <a:chOff x="2198642" y="1258888"/>
              <a:chExt cx="4772852" cy="5037137"/>
            </a:xfrm>
          </p:grpSpPr>
          <p:sp>
            <p:nvSpPr>
              <p:cNvPr id="141" name="Freeform 7"/>
              <p:cNvSpPr>
                <a:spLocks/>
              </p:cNvSpPr>
              <p:nvPr/>
            </p:nvSpPr>
            <p:spPr bwMode="auto">
              <a:xfrm>
                <a:off x="4376738" y="1447800"/>
                <a:ext cx="2181225" cy="1830387"/>
              </a:xfrm>
              <a:custGeom>
                <a:avLst/>
                <a:gdLst>
                  <a:gd name="T0" fmla="*/ 715 w 715"/>
                  <a:gd name="T1" fmla="*/ 239 h 600"/>
                  <a:gd name="T2" fmla="*/ 690 w 715"/>
                  <a:gd name="T3" fmla="*/ 328 h 600"/>
                  <a:gd name="T4" fmla="*/ 613 w 715"/>
                  <a:gd name="T5" fmla="*/ 600 h 600"/>
                  <a:gd name="T6" fmla="*/ 373 w 715"/>
                  <a:gd name="T7" fmla="*/ 539 h 600"/>
                  <a:gd name="T8" fmla="*/ 250 w 715"/>
                  <a:gd name="T9" fmla="*/ 508 h 600"/>
                  <a:gd name="T10" fmla="*/ 311 w 715"/>
                  <a:gd name="T11" fmla="*/ 473 h 600"/>
                  <a:gd name="T12" fmla="*/ 64 w 715"/>
                  <a:gd name="T13" fmla="*/ 381 h 600"/>
                  <a:gd name="T14" fmla="*/ 27 w 715"/>
                  <a:gd name="T15" fmla="*/ 383 h 600"/>
                  <a:gd name="T16" fmla="*/ 199 w 715"/>
                  <a:gd name="T17" fmla="*/ 207 h 600"/>
                  <a:gd name="T18" fmla="*/ 0 w 715"/>
                  <a:gd name="T19" fmla="*/ 3 h 600"/>
                  <a:gd name="T20" fmla="*/ 64 w 715"/>
                  <a:gd name="T21" fmla="*/ 0 h 600"/>
                  <a:gd name="T22" fmla="*/ 651 w 715"/>
                  <a:gd name="T23" fmla="*/ 276 h 600"/>
                  <a:gd name="T24" fmla="*/ 715 w 715"/>
                  <a:gd name="T25" fmla="*/ 239 h 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15" h="600">
                    <a:moveTo>
                      <a:pt x="715" y="239"/>
                    </a:moveTo>
                    <a:cubicBezTo>
                      <a:pt x="690" y="328"/>
                      <a:pt x="690" y="328"/>
                      <a:pt x="690" y="328"/>
                    </a:cubicBezTo>
                    <a:cubicBezTo>
                      <a:pt x="613" y="600"/>
                      <a:pt x="613" y="600"/>
                      <a:pt x="613" y="600"/>
                    </a:cubicBezTo>
                    <a:cubicBezTo>
                      <a:pt x="373" y="539"/>
                      <a:pt x="373" y="539"/>
                      <a:pt x="373" y="539"/>
                    </a:cubicBezTo>
                    <a:cubicBezTo>
                      <a:pt x="250" y="508"/>
                      <a:pt x="250" y="508"/>
                      <a:pt x="250" y="508"/>
                    </a:cubicBezTo>
                    <a:cubicBezTo>
                      <a:pt x="311" y="473"/>
                      <a:pt x="311" y="473"/>
                      <a:pt x="311" y="473"/>
                    </a:cubicBezTo>
                    <a:cubicBezTo>
                      <a:pt x="245" y="416"/>
                      <a:pt x="158" y="381"/>
                      <a:pt x="64" y="381"/>
                    </a:cubicBezTo>
                    <a:cubicBezTo>
                      <a:pt x="51" y="381"/>
                      <a:pt x="39" y="382"/>
                      <a:pt x="27" y="383"/>
                    </a:cubicBezTo>
                    <a:cubicBezTo>
                      <a:pt x="199" y="207"/>
                      <a:pt x="199" y="207"/>
                      <a:pt x="199" y="207"/>
                    </a:cubicBezTo>
                    <a:cubicBezTo>
                      <a:pt x="0" y="3"/>
                      <a:pt x="0" y="3"/>
                      <a:pt x="0" y="3"/>
                    </a:cubicBezTo>
                    <a:cubicBezTo>
                      <a:pt x="21" y="1"/>
                      <a:pt x="42" y="0"/>
                      <a:pt x="64" y="0"/>
                    </a:cubicBezTo>
                    <a:cubicBezTo>
                      <a:pt x="300" y="0"/>
                      <a:pt x="511" y="107"/>
                      <a:pt x="651" y="276"/>
                    </a:cubicBezTo>
                    <a:lnTo>
                      <a:pt x="715" y="239"/>
                    </a:lnTo>
                    <a:close/>
                  </a:path>
                </a:pathLst>
              </a:custGeom>
              <a:solidFill>
                <a:srgbClr val="0560B3"/>
              </a:solidFill>
              <a:ln w="9525" cap="flat" cmpd="sng" algn="ctr">
                <a:solidFill>
                  <a:srgbClr val="01568F"/>
                </a:solidFill>
                <a:prstDash val="solid"/>
                <a:round/>
                <a:headEnd type="none" w="med" len="med"/>
                <a:tailEnd type="none" w="med" len="med"/>
              </a:ln>
              <a:effectLst>
                <a:outerShdw blurRad="50800" dist="38100" dir="5400000" algn="t" rotWithShape="0">
                  <a:prstClr val="black">
                    <a:alpha val="40000"/>
                  </a:prstClr>
                </a:outerShdw>
              </a:effectLst>
              <a:scene3d>
                <a:camera prst="orthographicFront"/>
                <a:lightRig rig="threePt" dir="t"/>
              </a:scene3d>
              <a:sp3d>
                <a:bevelT w="44450" h="44450"/>
              </a:sp3d>
            </p:spPr>
            <p:txBody>
              <a:bodyPr lIns="61593" tIns="30796" rIns="61593" bIns="30796" anchor="ctr"/>
              <a:lstStyle/>
              <a:p>
                <a:pPr marL="0" marR="0" lvl="0" indent="0" algn="l" defTabSz="914400" rtl="0" eaLnBrk="1" fontAlgn="auto" latinLnBrk="0" hangingPunct="1">
                  <a:lnSpc>
                    <a:spcPts val="900"/>
                  </a:lnSpc>
                  <a:spcBef>
                    <a:spcPts val="0"/>
                  </a:spcBef>
                  <a:spcAft>
                    <a:spcPts val="0"/>
                  </a:spcAft>
                  <a:buClrTx/>
                  <a:buSzTx/>
                  <a:buFontTx/>
                  <a:buNone/>
                  <a:tabLst/>
                  <a:defRPr/>
                </a:pPr>
                <a:endParaRPr kumimoji="0" lang="en-US" sz="750" b="1" i="0" u="none" strike="noStrike" kern="1200" cap="none" spc="-38"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2" name="Freeform 8"/>
              <p:cNvSpPr>
                <a:spLocks/>
              </p:cNvSpPr>
              <p:nvPr/>
            </p:nvSpPr>
            <p:spPr bwMode="auto">
              <a:xfrm>
                <a:off x="5514975" y="2447925"/>
                <a:ext cx="1431925" cy="2529586"/>
              </a:xfrm>
              <a:custGeom>
                <a:avLst/>
                <a:gdLst>
                  <a:gd name="T0" fmla="*/ 470 w 470"/>
                  <a:gd name="T1" fmla="*/ 736 h 829"/>
                  <a:gd name="T2" fmla="*/ 381 w 470"/>
                  <a:gd name="T3" fmla="*/ 759 h 829"/>
                  <a:gd name="T4" fmla="*/ 107 w 470"/>
                  <a:gd name="T5" fmla="*/ 829 h 829"/>
                  <a:gd name="T6" fmla="*/ 39 w 470"/>
                  <a:gd name="T7" fmla="*/ 589 h 829"/>
                  <a:gd name="T8" fmla="*/ 5 w 470"/>
                  <a:gd name="T9" fmla="*/ 468 h 829"/>
                  <a:gd name="T10" fmla="*/ 66 w 470"/>
                  <a:gd name="T11" fmla="*/ 503 h 829"/>
                  <a:gd name="T12" fmla="*/ 72 w 470"/>
                  <a:gd name="T13" fmla="*/ 435 h 829"/>
                  <a:gd name="T14" fmla="*/ 0 w 470"/>
                  <a:gd name="T15" fmla="*/ 211 h 829"/>
                  <a:gd name="T16" fmla="*/ 240 w 470"/>
                  <a:gd name="T17" fmla="*/ 272 h 829"/>
                  <a:gd name="T18" fmla="*/ 317 w 470"/>
                  <a:gd name="T19" fmla="*/ 0 h 829"/>
                  <a:gd name="T20" fmla="*/ 453 w 470"/>
                  <a:gd name="T21" fmla="*/ 435 h 829"/>
                  <a:gd name="T22" fmla="*/ 406 w 470"/>
                  <a:gd name="T23" fmla="*/ 699 h 829"/>
                  <a:gd name="T24" fmla="*/ 470 w 470"/>
                  <a:gd name="T25" fmla="*/ 736 h 8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70" h="829">
                    <a:moveTo>
                      <a:pt x="470" y="736"/>
                    </a:moveTo>
                    <a:cubicBezTo>
                      <a:pt x="381" y="759"/>
                      <a:pt x="381" y="759"/>
                      <a:pt x="381" y="759"/>
                    </a:cubicBezTo>
                    <a:cubicBezTo>
                      <a:pt x="107" y="829"/>
                      <a:pt x="107" y="829"/>
                      <a:pt x="107" y="829"/>
                    </a:cubicBezTo>
                    <a:cubicBezTo>
                      <a:pt x="39" y="589"/>
                      <a:pt x="39" y="589"/>
                      <a:pt x="39" y="589"/>
                    </a:cubicBezTo>
                    <a:cubicBezTo>
                      <a:pt x="5" y="468"/>
                      <a:pt x="5" y="468"/>
                      <a:pt x="5" y="468"/>
                    </a:cubicBezTo>
                    <a:cubicBezTo>
                      <a:pt x="66" y="503"/>
                      <a:pt x="66" y="503"/>
                      <a:pt x="66" y="503"/>
                    </a:cubicBezTo>
                    <a:cubicBezTo>
                      <a:pt x="70" y="481"/>
                      <a:pt x="72" y="458"/>
                      <a:pt x="72" y="435"/>
                    </a:cubicBezTo>
                    <a:cubicBezTo>
                      <a:pt x="72" y="351"/>
                      <a:pt x="45" y="274"/>
                      <a:pt x="0" y="211"/>
                    </a:cubicBezTo>
                    <a:cubicBezTo>
                      <a:pt x="240" y="272"/>
                      <a:pt x="240" y="272"/>
                      <a:pt x="240" y="272"/>
                    </a:cubicBezTo>
                    <a:cubicBezTo>
                      <a:pt x="317" y="0"/>
                      <a:pt x="317" y="0"/>
                      <a:pt x="317" y="0"/>
                    </a:cubicBezTo>
                    <a:cubicBezTo>
                      <a:pt x="403" y="123"/>
                      <a:pt x="453" y="273"/>
                      <a:pt x="453" y="435"/>
                    </a:cubicBezTo>
                    <a:cubicBezTo>
                      <a:pt x="453" y="528"/>
                      <a:pt x="437" y="617"/>
                      <a:pt x="406" y="699"/>
                    </a:cubicBezTo>
                    <a:lnTo>
                      <a:pt x="470" y="736"/>
                    </a:lnTo>
                    <a:close/>
                  </a:path>
                </a:pathLst>
              </a:custGeom>
              <a:solidFill>
                <a:srgbClr val="093667"/>
              </a:solidFill>
              <a:ln w="9525" cap="flat" cmpd="sng" algn="ctr">
                <a:solidFill>
                  <a:srgbClr val="013253"/>
                </a:solidFill>
                <a:prstDash val="solid"/>
                <a:round/>
                <a:headEnd type="none" w="med" len="med"/>
                <a:tailEnd type="none" w="med" len="med"/>
              </a:ln>
              <a:effectLst>
                <a:outerShdw blurRad="50800" dist="38100" dir="5400000" algn="t" rotWithShape="0">
                  <a:prstClr val="black">
                    <a:alpha val="40000"/>
                  </a:prstClr>
                </a:outerShdw>
              </a:effectLst>
              <a:scene3d>
                <a:camera prst="orthographicFront"/>
                <a:lightRig rig="threePt" dir="t"/>
              </a:scene3d>
              <a:sp3d>
                <a:bevelT w="44450" h="44450"/>
              </a:sp3d>
            </p:spPr>
            <p:txBody>
              <a:bodyPr lIns="61593" tIns="30796" rIns="61593" bIns="30796" anchor="ctr"/>
              <a:lstStyle/>
              <a:p>
                <a:pPr marL="0" marR="0" lvl="0" indent="0" algn="l" defTabSz="914400" rtl="0" eaLnBrk="1" fontAlgn="auto" latinLnBrk="0" hangingPunct="1">
                  <a:lnSpc>
                    <a:spcPts val="900"/>
                  </a:lnSpc>
                  <a:spcBef>
                    <a:spcPts val="0"/>
                  </a:spcBef>
                  <a:spcAft>
                    <a:spcPts val="0"/>
                  </a:spcAft>
                  <a:buClrTx/>
                  <a:buSzTx/>
                  <a:buFontTx/>
                  <a:buNone/>
                  <a:tabLst/>
                  <a:defRPr/>
                </a:pPr>
                <a:endParaRPr kumimoji="0" lang="en-US" sz="750" b="1" i="0" u="none" strike="noStrike" kern="1200" cap="none" spc="-38"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3" name="Freeform 9"/>
              <p:cNvSpPr>
                <a:spLocks/>
              </p:cNvSpPr>
              <p:nvPr/>
            </p:nvSpPr>
            <p:spPr bwMode="auto">
              <a:xfrm>
                <a:off x="4167188" y="4252913"/>
                <a:ext cx="2508250" cy="2043112"/>
              </a:xfrm>
              <a:custGeom>
                <a:avLst/>
                <a:gdLst>
                  <a:gd name="T0" fmla="*/ 823 w 823"/>
                  <a:gd name="T1" fmla="*/ 170 h 670"/>
                  <a:gd name="T2" fmla="*/ 262 w 823"/>
                  <a:gd name="T3" fmla="*/ 598 h 670"/>
                  <a:gd name="T4" fmla="*/ 262 w 823"/>
                  <a:gd name="T5" fmla="*/ 670 h 670"/>
                  <a:gd name="T6" fmla="*/ 199 w 823"/>
                  <a:gd name="T7" fmla="*/ 606 h 670"/>
                  <a:gd name="T8" fmla="*/ 0 w 823"/>
                  <a:gd name="T9" fmla="*/ 402 h 670"/>
                  <a:gd name="T10" fmla="*/ 173 w 823"/>
                  <a:gd name="T11" fmla="*/ 225 h 670"/>
                  <a:gd name="T12" fmla="*/ 262 w 823"/>
                  <a:gd name="T13" fmla="*/ 133 h 670"/>
                  <a:gd name="T14" fmla="*/ 262 w 823"/>
                  <a:gd name="T15" fmla="*/ 205 h 670"/>
                  <a:gd name="T16" fmla="*/ 481 w 823"/>
                  <a:gd name="T17" fmla="*/ 0 h 670"/>
                  <a:gd name="T18" fmla="*/ 549 w 823"/>
                  <a:gd name="T19" fmla="*/ 240 h 670"/>
                  <a:gd name="T20" fmla="*/ 823 w 823"/>
                  <a:gd name="T21" fmla="*/ 170 h 6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23" h="670">
                    <a:moveTo>
                      <a:pt x="823" y="170"/>
                    </a:moveTo>
                    <a:cubicBezTo>
                      <a:pt x="719" y="392"/>
                      <a:pt x="511" y="555"/>
                      <a:pt x="262" y="598"/>
                    </a:cubicBezTo>
                    <a:cubicBezTo>
                      <a:pt x="262" y="670"/>
                      <a:pt x="262" y="670"/>
                      <a:pt x="262" y="670"/>
                    </a:cubicBezTo>
                    <a:cubicBezTo>
                      <a:pt x="199" y="606"/>
                      <a:pt x="199" y="606"/>
                      <a:pt x="199" y="606"/>
                    </a:cubicBezTo>
                    <a:cubicBezTo>
                      <a:pt x="0" y="402"/>
                      <a:pt x="0" y="402"/>
                      <a:pt x="0" y="402"/>
                    </a:cubicBezTo>
                    <a:cubicBezTo>
                      <a:pt x="173" y="225"/>
                      <a:pt x="173" y="225"/>
                      <a:pt x="173" y="225"/>
                    </a:cubicBezTo>
                    <a:cubicBezTo>
                      <a:pt x="262" y="133"/>
                      <a:pt x="262" y="133"/>
                      <a:pt x="262" y="133"/>
                    </a:cubicBezTo>
                    <a:cubicBezTo>
                      <a:pt x="262" y="205"/>
                      <a:pt x="262" y="205"/>
                      <a:pt x="262" y="205"/>
                    </a:cubicBezTo>
                    <a:cubicBezTo>
                      <a:pt x="360" y="169"/>
                      <a:pt x="439" y="95"/>
                      <a:pt x="481" y="0"/>
                    </a:cubicBezTo>
                    <a:cubicBezTo>
                      <a:pt x="549" y="240"/>
                      <a:pt x="549" y="240"/>
                      <a:pt x="549" y="240"/>
                    </a:cubicBezTo>
                    <a:lnTo>
                      <a:pt x="823" y="170"/>
                    </a:lnTo>
                    <a:close/>
                  </a:path>
                </a:pathLst>
              </a:custGeom>
              <a:solidFill>
                <a:srgbClr val="025663"/>
              </a:solidFill>
              <a:ln w="9525" cap="flat" cmpd="sng" algn="ctr">
                <a:solidFill>
                  <a:srgbClr val="034543"/>
                </a:solidFill>
                <a:prstDash val="solid"/>
                <a:round/>
                <a:headEnd type="none" w="med" len="med"/>
                <a:tailEnd type="none" w="med" len="med"/>
              </a:ln>
              <a:effectLst>
                <a:outerShdw blurRad="50800" dist="38100" dir="5400000" algn="t" rotWithShape="0">
                  <a:prstClr val="black">
                    <a:alpha val="40000"/>
                  </a:prstClr>
                </a:outerShdw>
              </a:effectLst>
              <a:scene3d>
                <a:camera prst="orthographicFront"/>
                <a:lightRig rig="threePt" dir="t"/>
              </a:scene3d>
              <a:sp3d>
                <a:bevelT w="44450" h="44450"/>
              </a:sp3d>
            </p:spPr>
            <p:txBody>
              <a:bodyPr lIns="61593" tIns="30796" rIns="61593" bIns="30796" anchor="ctr"/>
              <a:lstStyle/>
              <a:p>
                <a:pPr marL="0" marR="0" lvl="0" indent="0" algn="l" defTabSz="914400" rtl="0" eaLnBrk="1" fontAlgn="auto" latinLnBrk="0" hangingPunct="1">
                  <a:lnSpc>
                    <a:spcPts val="900"/>
                  </a:lnSpc>
                  <a:spcBef>
                    <a:spcPts val="0"/>
                  </a:spcBef>
                  <a:spcAft>
                    <a:spcPts val="0"/>
                  </a:spcAft>
                  <a:buClrTx/>
                  <a:buSzTx/>
                  <a:buFontTx/>
                  <a:buNone/>
                  <a:tabLst/>
                  <a:defRPr/>
                </a:pPr>
                <a:endParaRPr kumimoji="0" lang="en-US" sz="750" b="1" i="0" u="none" strike="noStrike" kern="1200" cap="none" spc="-38"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4" name="Freeform 6"/>
              <p:cNvSpPr>
                <a:spLocks/>
              </p:cNvSpPr>
              <p:nvPr/>
            </p:nvSpPr>
            <p:spPr bwMode="auto">
              <a:xfrm>
                <a:off x="2463800" y="1258888"/>
                <a:ext cx="2522538" cy="2033587"/>
              </a:xfrm>
              <a:custGeom>
                <a:avLst/>
                <a:gdLst>
                  <a:gd name="T0" fmla="*/ 827 w 827"/>
                  <a:gd name="T1" fmla="*/ 269 h 667"/>
                  <a:gd name="T2" fmla="*/ 655 w 827"/>
                  <a:gd name="T3" fmla="*/ 445 h 667"/>
                  <a:gd name="T4" fmla="*/ 565 w 827"/>
                  <a:gd name="T5" fmla="*/ 537 h 667"/>
                  <a:gd name="T6" fmla="*/ 565 w 827"/>
                  <a:gd name="T7" fmla="*/ 465 h 667"/>
                  <a:gd name="T8" fmla="*/ 344 w 827"/>
                  <a:gd name="T9" fmla="*/ 667 h 667"/>
                  <a:gd name="T10" fmla="*/ 278 w 827"/>
                  <a:gd name="T11" fmla="*/ 431 h 667"/>
                  <a:gd name="T12" fmla="*/ 0 w 827"/>
                  <a:gd name="T13" fmla="*/ 502 h 667"/>
                  <a:gd name="T14" fmla="*/ 565 w 827"/>
                  <a:gd name="T15" fmla="*/ 72 h 667"/>
                  <a:gd name="T16" fmla="*/ 565 w 827"/>
                  <a:gd name="T17" fmla="*/ 0 h 667"/>
                  <a:gd name="T18" fmla="*/ 628 w 827"/>
                  <a:gd name="T19" fmla="*/ 65 h 667"/>
                  <a:gd name="T20" fmla="*/ 827 w 827"/>
                  <a:gd name="T21" fmla="*/ 269 h 6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27" h="667">
                    <a:moveTo>
                      <a:pt x="827" y="269"/>
                    </a:moveTo>
                    <a:cubicBezTo>
                      <a:pt x="655" y="445"/>
                      <a:pt x="655" y="445"/>
                      <a:pt x="655" y="445"/>
                    </a:cubicBezTo>
                    <a:cubicBezTo>
                      <a:pt x="565" y="537"/>
                      <a:pt x="565" y="537"/>
                      <a:pt x="565" y="537"/>
                    </a:cubicBezTo>
                    <a:cubicBezTo>
                      <a:pt x="565" y="465"/>
                      <a:pt x="565" y="465"/>
                      <a:pt x="565" y="465"/>
                    </a:cubicBezTo>
                    <a:cubicBezTo>
                      <a:pt x="467" y="499"/>
                      <a:pt x="387" y="573"/>
                      <a:pt x="344" y="667"/>
                    </a:cubicBezTo>
                    <a:cubicBezTo>
                      <a:pt x="278" y="431"/>
                      <a:pt x="278" y="431"/>
                      <a:pt x="278" y="431"/>
                    </a:cubicBezTo>
                    <a:cubicBezTo>
                      <a:pt x="0" y="502"/>
                      <a:pt x="0" y="502"/>
                      <a:pt x="0" y="502"/>
                    </a:cubicBezTo>
                    <a:cubicBezTo>
                      <a:pt x="105" y="279"/>
                      <a:pt x="314" y="114"/>
                      <a:pt x="565" y="72"/>
                    </a:cubicBezTo>
                    <a:cubicBezTo>
                      <a:pt x="565" y="0"/>
                      <a:pt x="565" y="0"/>
                      <a:pt x="565" y="0"/>
                    </a:cubicBezTo>
                    <a:cubicBezTo>
                      <a:pt x="628" y="65"/>
                      <a:pt x="628" y="65"/>
                      <a:pt x="628" y="65"/>
                    </a:cubicBezTo>
                    <a:lnTo>
                      <a:pt x="827" y="269"/>
                    </a:lnTo>
                    <a:close/>
                  </a:path>
                </a:pathLst>
              </a:custGeom>
              <a:solidFill>
                <a:srgbClr val="08A7EE"/>
              </a:solidFill>
              <a:ln w="9525" cap="flat" cmpd="sng" algn="ctr">
                <a:solidFill>
                  <a:srgbClr val="0195F9"/>
                </a:solidFill>
                <a:prstDash val="solid"/>
                <a:round/>
                <a:headEnd type="none" w="med" len="med"/>
                <a:tailEnd type="none" w="med" len="med"/>
              </a:ln>
              <a:effectLst>
                <a:outerShdw blurRad="50800" dist="38100" dir="5400000" algn="t" rotWithShape="0">
                  <a:prstClr val="black">
                    <a:alpha val="40000"/>
                  </a:prstClr>
                </a:outerShdw>
              </a:effectLst>
              <a:scene3d>
                <a:camera prst="orthographicFront"/>
                <a:lightRig rig="threePt" dir="t"/>
              </a:scene3d>
              <a:sp3d>
                <a:bevelT w="44450" h="44450"/>
              </a:sp3d>
            </p:spPr>
            <p:txBody>
              <a:bodyPr lIns="61593" tIns="30796" rIns="61593" bIns="30796" anchor="ctr"/>
              <a:lstStyle/>
              <a:p>
                <a:pPr marL="0" marR="0" lvl="0" indent="0" algn="l" defTabSz="914400" rtl="0" eaLnBrk="1" fontAlgn="auto" latinLnBrk="0" hangingPunct="1">
                  <a:lnSpc>
                    <a:spcPts val="900"/>
                  </a:lnSpc>
                  <a:spcBef>
                    <a:spcPts val="0"/>
                  </a:spcBef>
                  <a:spcAft>
                    <a:spcPts val="0"/>
                  </a:spcAft>
                  <a:buClrTx/>
                  <a:buSzTx/>
                  <a:buFontTx/>
                  <a:buNone/>
                  <a:tabLst/>
                  <a:defRPr/>
                </a:pPr>
                <a:endParaRPr kumimoji="0" lang="en-US" sz="750" b="1" i="0" u="none" strike="noStrike" kern="1200" cap="none" spc="-38"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5" name="Freeform 11"/>
              <p:cNvSpPr>
                <a:spLocks/>
              </p:cNvSpPr>
              <p:nvPr/>
            </p:nvSpPr>
            <p:spPr bwMode="auto">
              <a:xfrm>
                <a:off x="2203451" y="2568575"/>
                <a:ext cx="1422968" cy="2538413"/>
              </a:xfrm>
              <a:custGeom>
                <a:avLst/>
                <a:gdLst>
                  <a:gd name="T0" fmla="*/ 467 w 467"/>
                  <a:gd name="T1" fmla="*/ 617 h 832"/>
                  <a:gd name="T2" fmla="*/ 229 w 467"/>
                  <a:gd name="T3" fmla="*/ 556 h 832"/>
                  <a:gd name="T4" fmla="*/ 152 w 467"/>
                  <a:gd name="T5" fmla="*/ 832 h 832"/>
                  <a:gd name="T6" fmla="*/ 14 w 467"/>
                  <a:gd name="T7" fmla="*/ 394 h 832"/>
                  <a:gd name="T8" fmla="*/ 61 w 467"/>
                  <a:gd name="T9" fmla="*/ 128 h 832"/>
                  <a:gd name="T10" fmla="*/ 0 w 467"/>
                  <a:gd name="T11" fmla="*/ 92 h 832"/>
                  <a:gd name="T12" fmla="*/ 85 w 467"/>
                  <a:gd name="T13" fmla="*/ 71 h 832"/>
                  <a:gd name="T14" fmla="*/ 363 w 467"/>
                  <a:gd name="T15" fmla="*/ 0 h 832"/>
                  <a:gd name="T16" fmla="*/ 429 w 467"/>
                  <a:gd name="T17" fmla="*/ 236 h 832"/>
                  <a:gd name="T18" fmla="*/ 465 w 467"/>
                  <a:gd name="T19" fmla="*/ 361 h 832"/>
                  <a:gd name="T20" fmla="*/ 402 w 467"/>
                  <a:gd name="T21" fmla="*/ 324 h 832"/>
                  <a:gd name="T22" fmla="*/ 395 w 467"/>
                  <a:gd name="T23" fmla="*/ 394 h 832"/>
                  <a:gd name="T24" fmla="*/ 467 w 467"/>
                  <a:gd name="T25" fmla="*/ 617 h 8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7" h="832">
                    <a:moveTo>
                      <a:pt x="467" y="617"/>
                    </a:moveTo>
                    <a:cubicBezTo>
                      <a:pt x="229" y="556"/>
                      <a:pt x="229" y="556"/>
                      <a:pt x="229" y="556"/>
                    </a:cubicBezTo>
                    <a:cubicBezTo>
                      <a:pt x="152" y="832"/>
                      <a:pt x="152" y="832"/>
                      <a:pt x="152" y="832"/>
                    </a:cubicBezTo>
                    <a:cubicBezTo>
                      <a:pt x="65" y="708"/>
                      <a:pt x="14" y="557"/>
                      <a:pt x="14" y="394"/>
                    </a:cubicBezTo>
                    <a:cubicBezTo>
                      <a:pt x="14" y="300"/>
                      <a:pt x="31" y="211"/>
                      <a:pt x="61" y="128"/>
                    </a:cubicBezTo>
                    <a:cubicBezTo>
                      <a:pt x="0" y="92"/>
                      <a:pt x="0" y="92"/>
                      <a:pt x="0" y="92"/>
                    </a:cubicBezTo>
                    <a:cubicBezTo>
                      <a:pt x="85" y="71"/>
                      <a:pt x="85" y="71"/>
                      <a:pt x="85" y="71"/>
                    </a:cubicBezTo>
                    <a:cubicBezTo>
                      <a:pt x="363" y="0"/>
                      <a:pt x="363" y="0"/>
                      <a:pt x="363" y="0"/>
                    </a:cubicBezTo>
                    <a:cubicBezTo>
                      <a:pt x="429" y="236"/>
                      <a:pt x="429" y="236"/>
                      <a:pt x="429" y="236"/>
                    </a:cubicBezTo>
                    <a:cubicBezTo>
                      <a:pt x="465" y="361"/>
                      <a:pt x="465" y="361"/>
                      <a:pt x="465" y="361"/>
                    </a:cubicBezTo>
                    <a:cubicBezTo>
                      <a:pt x="402" y="324"/>
                      <a:pt x="402" y="324"/>
                      <a:pt x="402" y="324"/>
                    </a:cubicBezTo>
                    <a:cubicBezTo>
                      <a:pt x="397" y="347"/>
                      <a:pt x="395" y="370"/>
                      <a:pt x="395" y="394"/>
                    </a:cubicBezTo>
                    <a:cubicBezTo>
                      <a:pt x="395" y="477"/>
                      <a:pt x="422" y="554"/>
                      <a:pt x="467" y="617"/>
                    </a:cubicBezTo>
                    <a:close/>
                  </a:path>
                </a:pathLst>
              </a:custGeom>
              <a:solidFill>
                <a:srgbClr val="07C5CF"/>
              </a:solidFill>
              <a:ln w="9525" cap="flat" cmpd="sng" algn="ctr">
                <a:solidFill>
                  <a:srgbClr val="06CEC9"/>
                </a:solidFill>
                <a:prstDash val="solid"/>
                <a:round/>
                <a:headEnd type="none" w="med" len="med"/>
                <a:tailEnd type="none" w="med" len="med"/>
              </a:ln>
              <a:effectLst>
                <a:outerShdw blurRad="50800" dist="38100" dir="5400000" algn="t" rotWithShape="0">
                  <a:prstClr val="black">
                    <a:alpha val="40000"/>
                  </a:prstClr>
                </a:outerShdw>
              </a:effectLst>
              <a:scene3d>
                <a:camera prst="orthographicFront"/>
                <a:lightRig rig="threePt" dir="t"/>
              </a:scene3d>
              <a:sp3d>
                <a:bevelT w="44450" h="44450"/>
              </a:sp3d>
            </p:spPr>
            <p:txBody>
              <a:bodyPr lIns="61593" tIns="30796" rIns="61593" bIns="30796" anchor="ctr"/>
              <a:lstStyle/>
              <a:p>
                <a:pPr marL="0" marR="0" lvl="0" indent="0" algn="l" defTabSz="914400" rtl="0" eaLnBrk="1" fontAlgn="auto" latinLnBrk="0" hangingPunct="1">
                  <a:lnSpc>
                    <a:spcPts val="900"/>
                  </a:lnSpc>
                  <a:spcBef>
                    <a:spcPts val="0"/>
                  </a:spcBef>
                  <a:spcAft>
                    <a:spcPts val="0"/>
                  </a:spcAft>
                  <a:buClrTx/>
                  <a:buSzTx/>
                  <a:buFontTx/>
                  <a:buNone/>
                  <a:tabLst/>
                  <a:defRPr/>
                </a:pPr>
                <a:endParaRPr kumimoji="0" lang="en-US" sz="750" b="1" i="0" u="none" strike="noStrike" kern="1200" cap="none" spc="-38"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6" name="Freeform 10"/>
              <p:cNvSpPr>
                <a:spLocks/>
              </p:cNvSpPr>
              <p:nvPr/>
            </p:nvSpPr>
            <p:spPr bwMode="auto">
              <a:xfrm>
                <a:off x="2593975" y="4268788"/>
                <a:ext cx="2179638" cy="1831975"/>
              </a:xfrm>
              <a:custGeom>
                <a:avLst/>
                <a:gdLst>
                  <a:gd name="T0" fmla="*/ 715 w 715"/>
                  <a:gd name="T1" fmla="*/ 598 h 601"/>
                  <a:gd name="T2" fmla="*/ 649 w 715"/>
                  <a:gd name="T3" fmla="*/ 601 h 601"/>
                  <a:gd name="T4" fmla="*/ 62 w 715"/>
                  <a:gd name="T5" fmla="*/ 325 h 601"/>
                  <a:gd name="T6" fmla="*/ 0 w 715"/>
                  <a:gd name="T7" fmla="*/ 361 h 601"/>
                  <a:gd name="T8" fmla="*/ 24 w 715"/>
                  <a:gd name="T9" fmla="*/ 276 h 601"/>
                  <a:gd name="T10" fmla="*/ 101 w 715"/>
                  <a:gd name="T11" fmla="*/ 0 h 601"/>
                  <a:gd name="T12" fmla="*/ 339 w 715"/>
                  <a:gd name="T13" fmla="*/ 61 h 601"/>
                  <a:gd name="T14" fmla="*/ 465 w 715"/>
                  <a:gd name="T15" fmla="*/ 93 h 601"/>
                  <a:gd name="T16" fmla="*/ 402 w 715"/>
                  <a:gd name="T17" fmla="*/ 129 h 601"/>
                  <a:gd name="T18" fmla="*/ 649 w 715"/>
                  <a:gd name="T19" fmla="*/ 219 h 601"/>
                  <a:gd name="T20" fmla="*/ 689 w 715"/>
                  <a:gd name="T21" fmla="*/ 217 h 601"/>
                  <a:gd name="T22" fmla="*/ 516 w 715"/>
                  <a:gd name="T23" fmla="*/ 394 h 601"/>
                  <a:gd name="T24" fmla="*/ 715 w 715"/>
                  <a:gd name="T25" fmla="*/ 598 h 6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15" h="601">
                    <a:moveTo>
                      <a:pt x="715" y="598"/>
                    </a:moveTo>
                    <a:cubicBezTo>
                      <a:pt x="693" y="600"/>
                      <a:pt x="671" y="601"/>
                      <a:pt x="649" y="601"/>
                    </a:cubicBezTo>
                    <a:cubicBezTo>
                      <a:pt x="413" y="601"/>
                      <a:pt x="202" y="493"/>
                      <a:pt x="62" y="325"/>
                    </a:cubicBezTo>
                    <a:cubicBezTo>
                      <a:pt x="0" y="361"/>
                      <a:pt x="0" y="361"/>
                      <a:pt x="0" y="361"/>
                    </a:cubicBezTo>
                    <a:cubicBezTo>
                      <a:pt x="24" y="276"/>
                      <a:pt x="24" y="276"/>
                      <a:pt x="24" y="276"/>
                    </a:cubicBezTo>
                    <a:cubicBezTo>
                      <a:pt x="101" y="0"/>
                      <a:pt x="101" y="0"/>
                      <a:pt x="101" y="0"/>
                    </a:cubicBezTo>
                    <a:cubicBezTo>
                      <a:pt x="339" y="61"/>
                      <a:pt x="339" y="61"/>
                      <a:pt x="339" y="61"/>
                    </a:cubicBezTo>
                    <a:cubicBezTo>
                      <a:pt x="465" y="93"/>
                      <a:pt x="465" y="93"/>
                      <a:pt x="465" y="93"/>
                    </a:cubicBezTo>
                    <a:cubicBezTo>
                      <a:pt x="402" y="129"/>
                      <a:pt x="402" y="129"/>
                      <a:pt x="402" y="129"/>
                    </a:cubicBezTo>
                    <a:cubicBezTo>
                      <a:pt x="469" y="185"/>
                      <a:pt x="555" y="219"/>
                      <a:pt x="649" y="219"/>
                    </a:cubicBezTo>
                    <a:cubicBezTo>
                      <a:pt x="662" y="219"/>
                      <a:pt x="676" y="218"/>
                      <a:pt x="689" y="217"/>
                    </a:cubicBezTo>
                    <a:cubicBezTo>
                      <a:pt x="516" y="394"/>
                      <a:pt x="516" y="394"/>
                      <a:pt x="516" y="394"/>
                    </a:cubicBezTo>
                    <a:lnTo>
                      <a:pt x="715" y="598"/>
                    </a:lnTo>
                    <a:close/>
                  </a:path>
                </a:pathLst>
              </a:custGeom>
              <a:solidFill>
                <a:srgbClr val="0199A1"/>
              </a:solidFill>
              <a:ln w="9525" cap="flat" cmpd="sng" algn="ctr">
                <a:solidFill>
                  <a:srgbClr val="048C89"/>
                </a:solidFill>
                <a:prstDash val="solid"/>
                <a:round/>
                <a:headEnd type="none" w="med" len="med"/>
                <a:tailEnd type="none" w="med" len="med"/>
              </a:ln>
              <a:effectLst>
                <a:outerShdw blurRad="50800" dist="38100" dir="5400000" algn="t" rotWithShape="0">
                  <a:prstClr val="black">
                    <a:alpha val="40000"/>
                  </a:prstClr>
                </a:outerShdw>
              </a:effectLst>
              <a:scene3d>
                <a:camera prst="orthographicFront"/>
                <a:lightRig rig="threePt" dir="t"/>
              </a:scene3d>
              <a:sp3d>
                <a:bevelT w="44450" h="44450"/>
              </a:sp3d>
            </p:spPr>
            <p:txBody>
              <a:bodyPr lIns="61593" tIns="30796" rIns="61593" bIns="30796" anchor="ctr"/>
              <a:lstStyle/>
              <a:p>
                <a:pPr marL="0" marR="0" lvl="0" indent="0" algn="l" defTabSz="914400" rtl="0" eaLnBrk="1" fontAlgn="auto" latinLnBrk="0" hangingPunct="1">
                  <a:lnSpc>
                    <a:spcPts val="900"/>
                  </a:lnSpc>
                  <a:spcBef>
                    <a:spcPts val="0"/>
                  </a:spcBef>
                  <a:spcAft>
                    <a:spcPts val="0"/>
                  </a:spcAft>
                  <a:buClrTx/>
                  <a:buSzTx/>
                  <a:buFontTx/>
                  <a:buNone/>
                  <a:tabLst/>
                  <a:defRPr/>
                </a:pPr>
                <a:endParaRPr kumimoji="0" lang="en-US" sz="750" b="1" i="0" u="none" strike="noStrike" kern="1200" cap="none" spc="-38"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7" name="TextBox 49"/>
              <p:cNvSpPr txBox="1">
                <a:spLocks noChangeArrowheads="1"/>
              </p:cNvSpPr>
              <p:nvPr/>
            </p:nvSpPr>
            <p:spPr bwMode="auto">
              <a:xfrm>
                <a:off x="3125685" y="1949734"/>
                <a:ext cx="1622193" cy="62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nchor="ctr">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ts val="675"/>
                  </a:lnSpc>
                  <a:spcBef>
                    <a:spcPts val="0"/>
                  </a:spcBef>
                  <a:spcAft>
                    <a:spcPts val="0"/>
                  </a:spcAft>
                  <a:buClrTx/>
                  <a:buSzTx/>
                  <a:buFontTx/>
                  <a:buNone/>
                  <a:tabLst/>
                  <a:defRPr/>
                </a:pPr>
                <a:r>
                  <a:rPr kumimoji="0" lang="en-US" sz="788"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Requirements/</a:t>
                </a:r>
              </a:p>
              <a:p>
                <a:pPr marL="0" marR="0" lvl="0" indent="0" algn="ctr" defTabSz="914400" rtl="0" eaLnBrk="1" fontAlgn="auto" latinLnBrk="0" hangingPunct="1">
                  <a:lnSpc>
                    <a:spcPts val="675"/>
                  </a:lnSpc>
                  <a:spcBef>
                    <a:spcPts val="0"/>
                  </a:spcBef>
                  <a:spcAft>
                    <a:spcPts val="0"/>
                  </a:spcAft>
                  <a:buClrTx/>
                  <a:buSzTx/>
                  <a:buFontTx/>
                  <a:buNone/>
                  <a:tabLst/>
                  <a:defRPr/>
                </a:pPr>
                <a:r>
                  <a:rPr kumimoji="0" lang="en-US" sz="788"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Validation</a:t>
                </a:r>
                <a:endParaRPr kumimoji="0" lang="en-US" altLang="en-US" sz="788"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48" name="TextBox 49"/>
              <p:cNvSpPr txBox="1">
                <a:spLocks noChangeArrowheads="1"/>
              </p:cNvSpPr>
              <p:nvPr/>
            </p:nvSpPr>
            <p:spPr bwMode="auto">
              <a:xfrm>
                <a:off x="4928151" y="1987083"/>
                <a:ext cx="1435100" cy="72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nchor="ctr">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ts val="675"/>
                  </a:lnSpc>
                  <a:spcBef>
                    <a:spcPts val="0"/>
                  </a:spcBef>
                  <a:spcAft>
                    <a:spcPts val="0"/>
                  </a:spcAft>
                  <a:buClrTx/>
                  <a:buSzTx/>
                  <a:buFontTx/>
                  <a:buNone/>
                  <a:tabLst/>
                  <a:defRPr/>
                </a:pPr>
                <a:r>
                  <a:rPr kumimoji="0" lang="en-US" sz="788"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Science &amp; Technology Evaluations</a:t>
                </a:r>
                <a:endParaRPr kumimoji="0" lang="en-US" altLang="en-US" sz="788"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49" name="TextBox 49"/>
              <p:cNvSpPr txBox="1">
                <a:spLocks noChangeArrowheads="1"/>
              </p:cNvSpPr>
              <p:nvPr/>
            </p:nvSpPr>
            <p:spPr bwMode="auto">
              <a:xfrm>
                <a:off x="5692309" y="3613854"/>
                <a:ext cx="1279185" cy="642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nchor="ctr">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ts val="675"/>
                  </a:lnSpc>
                  <a:spcBef>
                    <a:spcPts val="0"/>
                  </a:spcBef>
                  <a:spcAft>
                    <a:spcPts val="0"/>
                  </a:spcAft>
                  <a:buClrTx/>
                  <a:buSzTx/>
                  <a:buFontTx/>
                  <a:buNone/>
                  <a:tabLst/>
                  <a:defRPr/>
                </a:pPr>
                <a:r>
                  <a:rPr kumimoji="0" lang="en-US" sz="788" b="1" i="0" u="none" strike="noStrike" kern="1200" cap="none" spc="-38"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Product Design and Development</a:t>
                </a:r>
                <a:endParaRPr kumimoji="0" lang="en-US" altLang="en-US" sz="788" b="1" i="0" u="none" strike="noStrike" kern="1200" cap="none" spc="-38"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50" name="TextBox 49"/>
              <p:cNvSpPr txBox="1">
                <a:spLocks noChangeArrowheads="1"/>
              </p:cNvSpPr>
              <p:nvPr/>
            </p:nvSpPr>
            <p:spPr bwMode="auto">
              <a:xfrm>
                <a:off x="4541672" y="5170182"/>
                <a:ext cx="1522184" cy="41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nchor="ctr">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ts val="675"/>
                  </a:lnSpc>
                  <a:spcBef>
                    <a:spcPts val="0"/>
                  </a:spcBef>
                  <a:spcAft>
                    <a:spcPts val="0"/>
                  </a:spcAft>
                  <a:buClrTx/>
                  <a:buSzTx/>
                  <a:buFontTx/>
                  <a:buNone/>
                  <a:tabLst/>
                  <a:defRPr/>
                </a:pPr>
                <a:r>
                  <a:rPr kumimoji="0" lang="en-US" sz="788"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Testing and Validation</a:t>
                </a:r>
                <a:endParaRPr kumimoji="0" lang="en-US" altLang="en-US" sz="788"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1" name="TextBox 49"/>
              <p:cNvSpPr txBox="1">
                <a:spLocks noChangeArrowheads="1"/>
              </p:cNvSpPr>
              <p:nvPr/>
            </p:nvSpPr>
            <p:spPr bwMode="auto">
              <a:xfrm>
                <a:off x="2198642" y="3249877"/>
                <a:ext cx="1389881" cy="6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nchor="ctr">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ts val="675"/>
                  </a:lnSpc>
                  <a:spcBef>
                    <a:spcPts val="0"/>
                  </a:spcBef>
                  <a:spcAft>
                    <a:spcPts val="0"/>
                  </a:spcAft>
                  <a:buClrTx/>
                  <a:buSzTx/>
                  <a:buFontTx/>
                  <a:buNone/>
                  <a:tabLst/>
                  <a:defRPr/>
                </a:pPr>
                <a:r>
                  <a:rPr kumimoji="0" lang="en-US" sz="788" b="1" i="0" u="none" strike="noStrike" kern="1200" cap="none" spc="-38"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Maintenance and Sustainment</a:t>
                </a:r>
                <a:endParaRPr kumimoji="0" lang="en-US" altLang="en-US" sz="788" b="1" i="0" u="none" strike="noStrike" kern="1200" cap="none" spc="-38"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52" name="TextBox 49"/>
              <p:cNvSpPr txBox="1">
                <a:spLocks noChangeArrowheads="1"/>
              </p:cNvSpPr>
              <p:nvPr/>
            </p:nvSpPr>
            <p:spPr bwMode="auto">
              <a:xfrm>
                <a:off x="2966904" y="4904247"/>
                <a:ext cx="1350591" cy="454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nchor="ctr">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ts val="675"/>
                  </a:lnSpc>
                  <a:spcBef>
                    <a:spcPts val="0"/>
                  </a:spcBef>
                  <a:spcAft>
                    <a:spcPts val="0"/>
                  </a:spcAft>
                  <a:buClrTx/>
                  <a:buSzTx/>
                  <a:buFontTx/>
                  <a:buNone/>
                  <a:tabLst/>
                  <a:defRPr/>
                </a:pPr>
                <a:r>
                  <a:rPr kumimoji="0" lang="en-US" sz="788"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Training and Deployment</a:t>
                </a:r>
                <a:endParaRPr kumimoji="0" lang="en-US" altLang="en-US" sz="788"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sp>
          <p:nvSpPr>
            <p:cNvPr id="133" name="Rectangle 132"/>
            <p:cNvSpPr/>
            <p:nvPr/>
          </p:nvSpPr>
          <p:spPr>
            <a:xfrm>
              <a:off x="8645888" y="4225043"/>
              <a:ext cx="1223519" cy="656590"/>
            </a:xfrm>
            <a:prstGeom prst="rect">
              <a:avLst/>
            </a:prstGeom>
          </p:spPr>
          <p:txBody>
            <a:bodyPr wrap="square">
              <a:spAutoFit/>
            </a:bodyPr>
            <a:lstStyle/>
            <a:p>
              <a:pPr marL="0" marR="0" lvl="0" indent="0" algn="ctr" defTabSz="914400" rtl="0" eaLnBrk="1" fontAlgn="auto" latinLnBrk="0" hangingPunct="1">
                <a:lnSpc>
                  <a:spcPts val="1050"/>
                </a:lnSpc>
                <a:spcBef>
                  <a:spcPts val="0"/>
                </a:spcBef>
                <a:spcAft>
                  <a:spcPts val="0"/>
                </a:spcAft>
                <a:buClrTx/>
                <a:buSzTx/>
                <a:buFontTx/>
                <a:buNone/>
                <a:tabLst/>
                <a:defRPr/>
              </a:pPr>
              <a:r>
                <a:rPr kumimoji="0" lang="en-US" sz="975" b="0" i="0" u="none"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Holistic MOSA Application Across AVN Lifecycle </a:t>
              </a:r>
              <a:endParaRPr kumimoji="0" lang="en-US" sz="975"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
          <p:nvSpPr>
            <p:cNvPr id="135" name="TextBox 134"/>
            <p:cNvSpPr txBox="1"/>
            <p:nvPr/>
          </p:nvSpPr>
          <p:spPr>
            <a:xfrm>
              <a:off x="7913823" y="2398060"/>
              <a:ext cx="2564613"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Integrated, Aligned, Synchronized</a:t>
              </a:r>
            </a:p>
          </p:txBody>
        </p:sp>
        <p:pic>
          <p:nvPicPr>
            <p:cNvPr id="140" name="Picture 12" descr="B360_Orthos_2021_Set1_Left_WBO_v004">
              <a:extLst>
                <a:ext uri="{FF2B5EF4-FFF2-40B4-BE49-F238E27FC236}">
                  <a16:creationId xmlns:a16="http://schemas.microsoft.com/office/drawing/2014/main" id="{B10EB8E5-F73A-4610-BE77-2C53E59C926F}"/>
                </a:ext>
              </a:extLst>
            </p:cNvPr>
            <p:cNvPicPr>
              <a:picLocks noChangeAspect="1" noChangeArrowheads="1"/>
            </p:cNvPicPr>
            <p:nvPr/>
          </p:nvPicPr>
          <p:blipFill rotWithShape="1">
            <a:blip r:embed="rId35" cstate="print">
              <a:extLst>
                <a:ext uri="{BEBA8EAE-BF5A-486C-A8C5-ECC9F3942E4B}">
                  <a14:imgProps xmlns:a14="http://schemas.microsoft.com/office/drawing/2010/main">
                    <a14:imgLayer r:embed="rId36">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l="10214" t="19128" r="6692" b="28467"/>
            <a:stretch/>
          </p:blipFill>
          <p:spPr bwMode="auto">
            <a:xfrm flipH="1">
              <a:off x="7913823" y="3055804"/>
              <a:ext cx="828216" cy="294600"/>
            </a:xfrm>
            <a:prstGeom prst="rect">
              <a:avLst/>
            </a:prstGeom>
            <a:noFill/>
            <a:extLst>
              <a:ext uri="{909E8E84-426E-40DD-AFC4-6F175D3DCCD1}">
                <a14:hiddenFill xmlns:a14="http://schemas.microsoft.com/office/drawing/2010/main">
                  <a:solidFill>
                    <a:srgbClr val="FFFFFF"/>
                  </a:solidFill>
                </a14:hiddenFill>
              </a:ext>
            </a:extLst>
          </p:spPr>
        </p:pic>
      </p:grpSp>
      <p:sp>
        <p:nvSpPr>
          <p:cNvPr id="181" name="Right Arrow 17"/>
          <p:cNvSpPr/>
          <p:nvPr/>
        </p:nvSpPr>
        <p:spPr>
          <a:xfrm>
            <a:off x="6909325" y="3565939"/>
            <a:ext cx="1843309" cy="931657"/>
          </a:xfrm>
          <a:custGeom>
            <a:avLst/>
            <a:gdLst>
              <a:gd name="connsiteX0" fmla="*/ 0 w 1535723"/>
              <a:gd name="connsiteY0" fmla="*/ 404446 h 1617785"/>
              <a:gd name="connsiteX1" fmla="*/ 767862 w 1535723"/>
              <a:gd name="connsiteY1" fmla="*/ 404446 h 1617785"/>
              <a:gd name="connsiteX2" fmla="*/ 767862 w 1535723"/>
              <a:gd name="connsiteY2" fmla="*/ 0 h 1617785"/>
              <a:gd name="connsiteX3" fmla="*/ 1535723 w 1535723"/>
              <a:gd name="connsiteY3" fmla="*/ 808893 h 1617785"/>
              <a:gd name="connsiteX4" fmla="*/ 767862 w 1535723"/>
              <a:gd name="connsiteY4" fmla="*/ 1617785 h 1617785"/>
              <a:gd name="connsiteX5" fmla="*/ 767862 w 1535723"/>
              <a:gd name="connsiteY5" fmla="*/ 1213339 h 1617785"/>
              <a:gd name="connsiteX6" fmla="*/ 0 w 1535723"/>
              <a:gd name="connsiteY6" fmla="*/ 1213339 h 1617785"/>
              <a:gd name="connsiteX7" fmla="*/ 0 w 1535723"/>
              <a:gd name="connsiteY7" fmla="*/ 404446 h 1617785"/>
              <a:gd name="connsiteX0" fmla="*/ 0 w 1535723"/>
              <a:gd name="connsiteY0" fmla="*/ 240323 h 1453662"/>
              <a:gd name="connsiteX1" fmla="*/ 767862 w 1535723"/>
              <a:gd name="connsiteY1" fmla="*/ 240323 h 1453662"/>
              <a:gd name="connsiteX2" fmla="*/ 756139 w 1535723"/>
              <a:gd name="connsiteY2" fmla="*/ 0 h 1453662"/>
              <a:gd name="connsiteX3" fmla="*/ 1535723 w 1535723"/>
              <a:gd name="connsiteY3" fmla="*/ 644770 h 1453662"/>
              <a:gd name="connsiteX4" fmla="*/ 767862 w 1535723"/>
              <a:gd name="connsiteY4" fmla="*/ 1453662 h 1453662"/>
              <a:gd name="connsiteX5" fmla="*/ 767862 w 1535723"/>
              <a:gd name="connsiteY5" fmla="*/ 1049216 h 1453662"/>
              <a:gd name="connsiteX6" fmla="*/ 0 w 1535723"/>
              <a:gd name="connsiteY6" fmla="*/ 1049216 h 1453662"/>
              <a:gd name="connsiteX7" fmla="*/ 0 w 1535723"/>
              <a:gd name="connsiteY7" fmla="*/ 240323 h 1453662"/>
              <a:gd name="connsiteX0" fmla="*/ 0 w 1535723"/>
              <a:gd name="connsiteY0" fmla="*/ 240323 h 1312985"/>
              <a:gd name="connsiteX1" fmla="*/ 767862 w 1535723"/>
              <a:gd name="connsiteY1" fmla="*/ 240323 h 1312985"/>
              <a:gd name="connsiteX2" fmla="*/ 756139 w 1535723"/>
              <a:gd name="connsiteY2" fmla="*/ 0 h 1312985"/>
              <a:gd name="connsiteX3" fmla="*/ 1535723 w 1535723"/>
              <a:gd name="connsiteY3" fmla="*/ 644770 h 1312985"/>
              <a:gd name="connsiteX4" fmla="*/ 779585 w 1535723"/>
              <a:gd name="connsiteY4" fmla="*/ 1312985 h 1312985"/>
              <a:gd name="connsiteX5" fmla="*/ 767862 w 1535723"/>
              <a:gd name="connsiteY5" fmla="*/ 1049216 h 1312985"/>
              <a:gd name="connsiteX6" fmla="*/ 0 w 1535723"/>
              <a:gd name="connsiteY6" fmla="*/ 1049216 h 1312985"/>
              <a:gd name="connsiteX7" fmla="*/ 0 w 1535723"/>
              <a:gd name="connsiteY7" fmla="*/ 240323 h 1312985"/>
              <a:gd name="connsiteX0" fmla="*/ 0 w 1535723"/>
              <a:gd name="connsiteY0" fmla="*/ 228600 h 1301262"/>
              <a:gd name="connsiteX1" fmla="*/ 767862 w 1535723"/>
              <a:gd name="connsiteY1" fmla="*/ 228600 h 1301262"/>
              <a:gd name="connsiteX2" fmla="*/ 775456 w 1535723"/>
              <a:gd name="connsiteY2" fmla="*/ 0 h 1301262"/>
              <a:gd name="connsiteX3" fmla="*/ 1535723 w 1535723"/>
              <a:gd name="connsiteY3" fmla="*/ 633047 h 1301262"/>
              <a:gd name="connsiteX4" fmla="*/ 779585 w 1535723"/>
              <a:gd name="connsiteY4" fmla="*/ 1301262 h 1301262"/>
              <a:gd name="connsiteX5" fmla="*/ 767862 w 1535723"/>
              <a:gd name="connsiteY5" fmla="*/ 1037493 h 1301262"/>
              <a:gd name="connsiteX6" fmla="*/ 0 w 1535723"/>
              <a:gd name="connsiteY6" fmla="*/ 1037493 h 1301262"/>
              <a:gd name="connsiteX7" fmla="*/ 0 w 1535723"/>
              <a:gd name="connsiteY7" fmla="*/ 228600 h 1301262"/>
              <a:gd name="connsiteX0" fmla="*/ 0 w 1535723"/>
              <a:gd name="connsiteY0" fmla="*/ 205154 h 1277816"/>
              <a:gd name="connsiteX1" fmla="*/ 767862 w 1535723"/>
              <a:gd name="connsiteY1" fmla="*/ 205154 h 1277816"/>
              <a:gd name="connsiteX2" fmla="*/ 794773 w 1535723"/>
              <a:gd name="connsiteY2" fmla="*/ 0 h 1277816"/>
              <a:gd name="connsiteX3" fmla="*/ 1535723 w 1535723"/>
              <a:gd name="connsiteY3" fmla="*/ 609601 h 1277816"/>
              <a:gd name="connsiteX4" fmla="*/ 779585 w 1535723"/>
              <a:gd name="connsiteY4" fmla="*/ 1277816 h 1277816"/>
              <a:gd name="connsiteX5" fmla="*/ 767862 w 1535723"/>
              <a:gd name="connsiteY5" fmla="*/ 1014047 h 1277816"/>
              <a:gd name="connsiteX6" fmla="*/ 0 w 1535723"/>
              <a:gd name="connsiteY6" fmla="*/ 1014047 h 1277816"/>
              <a:gd name="connsiteX7" fmla="*/ 0 w 1535723"/>
              <a:gd name="connsiteY7" fmla="*/ 205154 h 1277816"/>
              <a:gd name="connsiteX0" fmla="*/ 0 w 1535723"/>
              <a:gd name="connsiteY0" fmla="*/ 205154 h 1242646"/>
              <a:gd name="connsiteX1" fmla="*/ 767862 w 1535723"/>
              <a:gd name="connsiteY1" fmla="*/ 205154 h 1242646"/>
              <a:gd name="connsiteX2" fmla="*/ 794773 w 1535723"/>
              <a:gd name="connsiteY2" fmla="*/ 0 h 1242646"/>
              <a:gd name="connsiteX3" fmla="*/ 1535723 w 1535723"/>
              <a:gd name="connsiteY3" fmla="*/ 609601 h 1242646"/>
              <a:gd name="connsiteX4" fmla="*/ 789244 w 1535723"/>
              <a:gd name="connsiteY4" fmla="*/ 1242646 h 1242646"/>
              <a:gd name="connsiteX5" fmla="*/ 767862 w 1535723"/>
              <a:gd name="connsiteY5" fmla="*/ 1014047 h 1242646"/>
              <a:gd name="connsiteX6" fmla="*/ 0 w 1535723"/>
              <a:gd name="connsiteY6" fmla="*/ 1014047 h 1242646"/>
              <a:gd name="connsiteX7" fmla="*/ 0 w 1535723"/>
              <a:gd name="connsiteY7" fmla="*/ 205154 h 1242646"/>
              <a:gd name="connsiteX0" fmla="*/ 0 w 1535723"/>
              <a:gd name="connsiteY0" fmla="*/ 146765 h 1184257"/>
              <a:gd name="connsiteX1" fmla="*/ 767862 w 1535723"/>
              <a:gd name="connsiteY1" fmla="*/ 146765 h 1184257"/>
              <a:gd name="connsiteX2" fmla="*/ 770091 w 1535723"/>
              <a:gd name="connsiteY2" fmla="*/ 0 h 1184257"/>
              <a:gd name="connsiteX3" fmla="*/ 1535723 w 1535723"/>
              <a:gd name="connsiteY3" fmla="*/ 551212 h 1184257"/>
              <a:gd name="connsiteX4" fmla="*/ 789244 w 1535723"/>
              <a:gd name="connsiteY4" fmla="*/ 1184257 h 1184257"/>
              <a:gd name="connsiteX5" fmla="*/ 767862 w 1535723"/>
              <a:gd name="connsiteY5" fmla="*/ 955658 h 1184257"/>
              <a:gd name="connsiteX6" fmla="*/ 0 w 1535723"/>
              <a:gd name="connsiteY6" fmla="*/ 955658 h 1184257"/>
              <a:gd name="connsiteX7" fmla="*/ 0 w 1535723"/>
              <a:gd name="connsiteY7" fmla="*/ 146765 h 1184257"/>
              <a:gd name="connsiteX0" fmla="*/ 0 w 1535723"/>
              <a:gd name="connsiteY0" fmla="*/ 146765 h 1086941"/>
              <a:gd name="connsiteX1" fmla="*/ 767862 w 1535723"/>
              <a:gd name="connsiteY1" fmla="*/ 146765 h 1086941"/>
              <a:gd name="connsiteX2" fmla="*/ 770091 w 1535723"/>
              <a:gd name="connsiteY2" fmla="*/ 0 h 1086941"/>
              <a:gd name="connsiteX3" fmla="*/ 1535723 w 1535723"/>
              <a:gd name="connsiteY3" fmla="*/ 551212 h 1086941"/>
              <a:gd name="connsiteX4" fmla="*/ 770048 w 1535723"/>
              <a:gd name="connsiteY4" fmla="*/ 1086941 h 1086941"/>
              <a:gd name="connsiteX5" fmla="*/ 767862 w 1535723"/>
              <a:gd name="connsiteY5" fmla="*/ 955658 h 1086941"/>
              <a:gd name="connsiteX6" fmla="*/ 0 w 1535723"/>
              <a:gd name="connsiteY6" fmla="*/ 955658 h 1086941"/>
              <a:gd name="connsiteX7" fmla="*/ 0 w 1535723"/>
              <a:gd name="connsiteY7" fmla="*/ 146765 h 108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5723" h="1086941">
                <a:moveTo>
                  <a:pt x="0" y="146765"/>
                </a:moveTo>
                <a:lnTo>
                  <a:pt x="767862" y="146765"/>
                </a:lnTo>
                <a:lnTo>
                  <a:pt x="770091" y="0"/>
                </a:lnTo>
                <a:lnTo>
                  <a:pt x="1535723" y="551212"/>
                </a:lnTo>
                <a:lnTo>
                  <a:pt x="770048" y="1086941"/>
                </a:lnTo>
                <a:cubicBezTo>
                  <a:pt x="769319" y="1043180"/>
                  <a:pt x="768591" y="999419"/>
                  <a:pt x="767862" y="955658"/>
                </a:cubicBezTo>
                <a:lnTo>
                  <a:pt x="0" y="955658"/>
                </a:lnTo>
                <a:lnTo>
                  <a:pt x="0" y="146765"/>
                </a:lnTo>
                <a:close/>
              </a:path>
            </a:pathLst>
          </a:custGeom>
          <a:gradFill>
            <a:gsLst>
              <a:gs pos="60754">
                <a:schemeClr val="accent6">
                  <a:lumMod val="75000"/>
                </a:schemeClr>
              </a:gs>
              <a:gs pos="82100">
                <a:schemeClr val="accent6">
                  <a:lumMod val="50000"/>
                </a:schemeClr>
              </a:gs>
              <a:gs pos="100000">
                <a:schemeClr val="tx1"/>
              </a:gs>
              <a:gs pos="0">
                <a:srgbClr val="1656A0">
                  <a:lumMod val="20000"/>
                  <a:lumOff val="80000"/>
                  <a:alpha val="0"/>
                </a:srgbClr>
              </a:gs>
            </a:gsLst>
            <a:lin ang="0" scaled="1"/>
          </a:gradFill>
          <a:ln>
            <a:noFill/>
          </a:ln>
          <a:effectLst>
            <a:outerShdw blurRad="50800" dist="38100" dir="5400000" algn="t" rotWithShape="0">
              <a:prstClr val="black">
                <a:alpha val="40000"/>
              </a:prstClr>
            </a:outerShdw>
          </a:effectLst>
          <a:scene3d>
            <a:camera prst="orthographicFront"/>
            <a:lightRig rig="threePt" dir="t"/>
          </a:scene3d>
          <a:sp3d>
            <a:bevelT w="57150" h="571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Rectangle 88"/>
          <p:cNvSpPr/>
          <p:nvPr/>
        </p:nvSpPr>
        <p:spPr>
          <a:xfrm>
            <a:off x="5259397" y="2704820"/>
            <a:ext cx="1878028" cy="3287057"/>
          </a:xfrm>
          <a:prstGeom prst="rect">
            <a:avLst/>
          </a:prstGeom>
          <a:solidFill>
            <a:schemeClr val="tx2">
              <a:lumMod val="40000"/>
              <a:lumOff val="60000"/>
            </a:schemeClr>
          </a:solidFill>
          <a:ln>
            <a:solidFill>
              <a:schemeClr val="tx2">
                <a:lumMod val="40000"/>
                <a:lumOff val="60000"/>
              </a:schemeClr>
            </a:solidFill>
          </a:ln>
          <a:scene3d>
            <a:camera prst="orthographicFront"/>
            <a:lightRig rig="threePt" dir="t"/>
          </a:scene3d>
          <a:sp3d>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831" marR="0" lvl="0" indent="-173831" algn="l" defTabSz="914400" rtl="0" eaLnBrk="1" fontAlgn="auto" latinLnBrk="0" hangingPunct="1">
              <a:lnSpc>
                <a:spcPts val="975"/>
              </a:lnSpc>
              <a:spcBef>
                <a:spcPts val="900"/>
              </a:spcBef>
              <a:spcAft>
                <a:spcPts val="450"/>
              </a:spcAft>
              <a:buClrTx/>
              <a:buSzTx/>
              <a:buFont typeface="+mj-lt"/>
              <a:buAutoNum type="arabicPeriod"/>
              <a:tabLst/>
              <a:defRPr/>
            </a:pPr>
            <a:endParaRPr kumimoji="0" lang="en-US" sz="1100" b="1" i="0" u="none" strike="noStrike" kern="1200" cap="none" spc="75" normalizeH="0" baseline="0" noProof="0" dirty="0">
              <a:ln>
                <a:noFill/>
              </a:ln>
              <a:solidFill>
                <a:srgbClr val="4472C4">
                  <a:lumMod val="50000"/>
                </a:srgbClr>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173831" marR="0" lvl="0" indent="-173831" algn="l" defTabSz="914400" rtl="0" eaLnBrk="1" fontAlgn="auto" latinLnBrk="0" hangingPunct="1">
              <a:lnSpc>
                <a:spcPts val="975"/>
              </a:lnSpc>
              <a:spcBef>
                <a:spcPts val="900"/>
              </a:spcBef>
              <a:spcAft>
                <a:spcPts val="450"/>
              </a:spcAft>
              <a:buClrTx/>
              <a:buSzTx/>
              <a:buFont typeface="+mj-lt"/>
              <a:buAutoNum type="arabicPeriod"/>
              <a:tabLst/>
              <a:defRPr/>
            </a:pPr>
            <a:r>
              <a:rPr kumimoji="0" lang="en-US" sz="1100" b="1" i="0" u="none" strike="noStrike" kern="1200" cap="none" spc="75" normalizeH="0" baseline="0" noProof="0" dirty="0">
                <a:ln>
                  <a:noFill/>
                </a:ln>
                <a:solidFill>
                  <a:srgbClr val="4472C4">
                    <a:lumMod val="50000"/>
                  </a:srgbClr>
                </a:solidFill>
                <a:effectLst/>
                <a:uLnTx/>
                <a:uFillTx/>
                <a:latin typeface="Arial" panose="020B0604020202020204" pitchFamily="34" charset="0"/>
                <a:ea typeface="Arial Unicode MS" panose="020B0604020202020204" pitchFamily="34" charset="-128"/>
                <a:cs typeface="Arial" panose="020B0604020202020204" pitchFamily="34" charset="0"/>
              </a:rPr>
              <a:t>Governance &amp; Policy</a:t>
            </a:r>
          </a:p>
          <a:p>
            <a:pPr marL="173831" marR="0" lvl="0" indent="-173831" algn="l" defTabSz="914400" rtl="0" eaLnBrk="1" fontAlgn="auto" latinLnBrk="0" hangingPunct="1">
              <a:lnSpc>
                <a:spcPts val="975"/>
              </a:lnSpc>
              <a:spcBef>
                <a:spcPts val="0"/>
              </a:spcBef>
              <a:spcAft>
                <a:spcPts val="450"/>
              </a:spcAft>
              <a:buClrTx/>
              <a:buSzTx/>
              <a:buFont typeface="+mj-lt"/>
              <a:buAutoNum type="arabicPeriod"/>
              <a:tabLst/>
              <a:defRPr/>
            </a:pPr>
            <a:r>
              <a:rPr kumimoji="0" lang="en-US" sz="1100" b="1" i="0" u="none" strike="noStrike" kern="1200" cap="none" spc="75" normalizeH="0" baseline="0" noProof="0" dirty="0">
                <a:ln>
                  <a:noFill/>
                </a:ln>
                <a:solidFill>
                  <a:srgbClr val="4472C4">
                    <a:lumMod val="50000"/>
                  </a:srgbClr>
                </a:solidFill>
                <a:effectLst/>
                <a:uLnTx/>
                <a:uFillTx/>
                <a:latin typeface="Arial" panose="020B0604020202020204" pitchFamily="34" charset="0"/>
                <a:ea typeface="Arial Unicode MS" panose="020B0604020202020204" pitchFamily="34" charset="-128"/>
                <a:cs typeface="Arial" panose="020B0604020202020204" pitchFamily="34" charset="0"/>
              </a:rPr>
              <a:t>Architecture &amp; Standards</a:t>
            </a:r>
          </a:p>
          <a:p>
            <a:pPr marL="173831" marR="0" lvl="0" indent="-173831" algn="l" defTabSz="914400" rtl="0" eaLnBrk="1" fontAlgn="auto" latinLnBrk="0" hangingPunct="1">
              <a:lnSpc>
                <a:spcPts val="975"/>
              </a:lnSpc>
              <a:spcBef>
                <a:spcPts val="0"/>
              </a:spcBef>
              <a:spcAft>
                <a:spcPts val="450"/>
              </a:spcAft>
              <a:buClrTx/>
              <a:buSzTx/>
              <a:buFont typeface="+mj-lt"/>
              <a:buAutoNum type="arabicPeriod"/>
              <a:tabLst/>
              <a:defRPr/>
            </a:pPr>
            <a:r>
              <a:rPr kumimoji="0" lang="en-US" sz="1100" b="1" i="0" u="none" strike="noStrike" kern="1200" cap="none" spc="75" normalizeH="0" baseline="0" noProof="0" dirty="0">
                <a:ln>
                  <a:noFill/>
                </a:ln>
                <a:solidFill>
                  <a:srgbClr val="4472C4">
                    <a:lumMod val="50000"/>
                  </a:srgbClr>
                </a:solidFill>
                <a:effectLst/>
                <a:uLnTx/>
                <a:uFillTx/>
                <a:latin typeface="Arial" panose="020B0604020202020204" pitchFamily="34" charset="0"/>
                <a:ea typeface="Arial Unicode MS" panose="020B0604020202020204" pitchFamily="34" charset="-128"/>
                <a:cs typeface="Arial" panose="020B0604020202020204" pitchFamily="34" charset="0"/>
              </a:rPr>
              <a:t>Software Development</a:t>
            </a:r>
          </a:p>
          <a:p>
            <a:pPr marL="173831" marR="0" lvl="0" indent="-173831" algn="l" defTabSz="914400" rtl="0" eaLnBrk="1" fontAlgn="auto" latinLnBrk="0" hangingPunct="1">
              <a:lnSpc>
                <a:spcPts val="975"/>
              </a:lnSpc>
              <a:spcBef>
                <a:spcPts val="0"/>
              </a:spcBef>
              <a:spcAft>
                <a:spcPts val="450"/>
              </a:spcAft>
              <a:buClrTx/>
              <a:buSzTx/>
              <a:buFont typeface="+mj-lt"/>
              <a:buAutoNum type="arabicPeriod"/>
              <a:tabLst/>
              <a:defRPr/>
            </a:pPr>
            <a:r>
              <a:rPr kumimoji="0" lang="en-US" sz="1100" b="1" i="0" u="none" strike="noStrike" kern="1200" cap="none" spc="75" normalizeH="0" baseline="0" noProof="0" dirty="0">
                <a:ln>
                  <a:noFill/>
                </a:ln>
                <a:solidFill>
                  <a:srgbClr val="4472C4">
                    <a:lumMod val="50000"/>
                  </a:srgbClr>
                </a:solidFill>
                <a:effectLst/>
                <a:uLnTx/>
                <a:uFillTx/>
                <a:latin typeface="Arial" panose="020B0604020202020204" pitchFamily="34" charset="0"/>
                <a:ea typeface="Arial Unicode MS" panose="020B0604020202020204" pitchFamily="34" charset="-128"/>
                <a:cs typeface="Arial" panose="020B0604020202020204" pitchFamily="34" charset="0"/>
              </a:rPr>
              <a:t>Collaborative Digital Environment</a:t>
            </a:r>
          </a:p>
          <a:p>
            <a:pPr marL="173831" marR="0" lvl="0" indent="-173831" algn="l" defTabSz="914400" rtl="0" eaLnBrk="1" fontAlgn="auto" latinLnBrk="0" hangingPunct="1">
              <a:lnSpc>
                <a:spcPts val="975"/>
              </a:lnSpc>
              <a:spcBef>
                <a:spcPts val="0"/>
              </a:spcBef>
              <a:spcAft>
                <a:spcPts val="450"/>
              </a:spcAft>
              <a:buClrTx/>
              <a:buSzTx/>
              <a:buFont typeface="+mj-lt"/>
              <a:buAutoNum type="arabicPeriod"/>
              <a:tabLst/>
              <a:defRPr/>
            </a:pPr>
            <a:r>
              <a:rPr kumimoji="0" lang="en-US" sz="1100" b="1" i="0" u="none" strike="noStrike" kern="1200" cap="none" spc="75" normalizeH="0" baseline="0" noProof="0" dirty="0">
                <a:ln>
                  <a:noFill/>
                </a:ln>
                <a:solidFill>
                  <a:srgbClr val="4472C4">
                    <a:lumMod val="50000"/>
                  </a:srgbClr>
                </a:solidFill>
                <a:effectLst/>
                <a:uLnTx/>
                <a:uFillTx/>
                <a:latin typeface="Arial" panose="020B0604020202020204" pitchFamily="34" charset="0"/>
                <a:ea typeface="Arial Unicode MS" panose="020B0604020202020204" pitchFamily="34" charset="-128"/>
                <a:cs typeface="Arial" panose="020B0604020202020204" pitchFamily="34" charset="0"/>
              </a:rPr>
              <a:t>MOSA Conformance Center</a:t>
            </a:r>
          </a:p>
          <a:p>
            <a:pPr marL="173831" marR="0" lvl="0" indent="-173831" algn="l" defTabSz="914400" rtl="0" eaLnBrk="1" fontAlgn="auto" latinLnBrk="0" hangingPunct="1">
              <a:lnSpc>
                <a:spcPts val="975"/>
              </a:lnSpc>
              <a:spcBef>
                <a:spcPts val="0"/>
              </a:spcBef>
              <a:spcAft>
                <a:spcPts val="450"/>
              </a:spcAft>
              <a:buClrTx/>
              <a:buSzTx/>
              <a:buFont typeface="+mj-lt"/>
              <a:buAutoNum type="arabicPeriod"/>
              <a:tabLst/>
              <a:defRPr/>
            </a:pPr>
            <a:r>
              <a:rPr kumimoji="0" lang="en-US" sz="1100" b="1" i="0" u="none" strike="noStrike" kern="1200" cap="none" spc="75" normalizeH="0" baseline="0" noProof="0" dirty="0">
                <a:ln>
                  <a:noFill/>
                </a:ln>
                <a:solidFill>
                  <a:srgbClr val="4472C4">
                    <a:lumMod val="50000"/>
                  </a:srgbClr>
                </a:solidFill>
                <a:effectLst/>
                <a:uLnTx/>
                <a:uFillTx/>
                <a:latin typeface="Arial" panose="020B0604020202020204" pitchFamily="34" charset="0"/>
                <a:ea typeface="Arial Unicode MS" panose="020B0604020202020204" pitchFamily="34" charset="-128"/>
                <a:cs typeface="Arial" panose="020B0604020202020204" pitchFamily="34" charset="0"/>
              </a:rPr>
              <a:t>Qualification &amp; Materiel Release</a:t>
            </a:r>
          </a:p>
          <a:p>
            <a:pPr marL="173831" marR="0" lvl="0" indent="-173831" algn="l" defTabSz="914400" rtl="0" eaLnBrk="1" fontAlgn="auto" latinLnBrk="0" hangingPunct="1">
              <a:lnSpc>
                <a:spcPts val="975"/>
              </a:lnSpc>
              <a:spcBef>
                <a:spcPts val="0"/>
              </a:spcBef>
              <a:spcAft>
                <a:spcPts val="450"/>
              </a:spcAft>
              <a:buClrTx/>
              <a:buSzTx/>
              <a:buFont typeface="+mj-lt"/>
              <a:buAutoNum type="arabicPeriod"/>
              <a:tabLst/>
              <a:defRPr/>
            </a:pPr>
            <a:r>
              <a:rPr kumimoji="0" lang="en-US" sz="1100" b="1" i="0" u="none" strike="noStrike" kern="1200" cap="none" spc="75" normalizeH="0" baseline="0" noProof="0" dirty="0">
                <a:ln>
                  <a:noFill/>
                </a:ln>
                <a:solidFill>
                  <a:srgbClr val="4472C4">
                    <a:lumMod val="50000"/>
                  </a:srgbClr>
                </a:solidFill>
                <a:effectLst/>
                <a:uLnTx/>
                <a:uFillTx/>
                <a:latin typeface="Arial" panose="020B0604020202020204" pitchFamily="34" charset="0"/>
                <a:ea typeface="Arial Unicode MS" panose="020B0604020202020204" pitchFamily="34" charset="-128"/>
                <a:cs typeface="Arial" panose="020B0604020202020204" pitchFamily="34" charset="0"/>
              </a:rPr>
              <a:t>Affordability &amp; Savings</a:t>
            </a:r>
          </a:p>
          <a:p>
            <a:pPr marL="173831" marR="0" lvl="0" indent="-173831" algn="l" defTabSz="914400" rtl="0" eaLnBrk="1" fontAlgn="auto" latinLnBrk="0" hangingPunct="1">
              <a:lnSpc>
                <a:spcPts val="975"/>
              </a:lnSpc>
              <a:spcBef>
                <a:spcPts val="0"/>
              </a:spcBef>
              <a:spcAft>
                <a:spcPts val="450"/>
              </a:spcAft>
              <a:buClrTx/>
              <a:buSzTx/>
              <a:buFont typeface="+mj-lt"/>
              <a:buAutoNum type="arabicPeriod"/>
              <a:tabLst/>
              <a:defRPr/>
            </a:pPr>
            <a:r>
              <a:rPr kumimoji="0" lang="en-US" sz="1100" b="1" i="0" u="none" strike="noStrike" kern="1200" cap="none" spc="75" normalizeH="0" baseline="0" noProof="0" dirty="0">
                <a:ln>
                  <a:noFill/>
                </a:ln>
                <a:solidFill>
                  <a:srgbClr val="4472C4">
                    <a:lumMod val="50000"/>
                  </a:srgbClr>
                </a:solidFill>
                <a:effectLst/>
                <a:uLnTx/>
                <a:uFillTx/>
                <a:latin typeface="Arial" panose="020B0604020202020204" pitchFamily="34" charset="0"/>
                <a:ea typeface="Arial Unicode MS" panose="020B0604020202020204" pitchFamily="34" charset="-128"/>
                <a:cs typeface="Arial" panose="020B0604020202020204" pitchFamily="34" charset="0"/>
              </a:rPr>
              <a:t>Contracting </a:t>
            </a:r>
          </a:p>
          <a:p>
            <a:pPr marL="173831" marR="0" lvl="0" indent="-173831" algn="l" defTabSz="914400" rtl="0" eaLnBrk="1" fontAlgn="auto" latinLnBrk="0" hangingPunct="1">
              <a:lnSpc>
                <a:spcPts val="975"/>
              </a:lnSpc>
              <a:spcBef>
                <a:spcPts val="0"/>
              </a:spcBef>
              <a:spcAft>
                <a:spcPts val="450"/>
              </a:spcAft>
              <a:buClrTx/>
              <a:buSzTx/>
              <a:buFont typeface="+mj-lt"/>
              <a:buAutoNum type="arabicPeriod"/>
              <a:tabLst/>
              <a:defRPr/>
            </a:pPr>
            <a:r>
              <a:rPr kumimoji="0" lang="en-US" sz="1100" b="1" i="0" u="none" strike="noStrike" kern="1200" cap="none" spc="75" normalizeH="0" baseline="0" noProof="0" dirty="0">
                <a:ln>
                  <a:noFill/>
                </a:ln>
                <a:solidFill>
                  <a:srgbClr val="4472C4">
                    <a:lumMod val="50000"/>
                  </a:srgbClr>
                </a:solidFill>
                <a:effectLst/>
                <a:uLnTx/>
                <a:uFillTx/>
                <a:latin typeface="Arial" panose="020B0604020202020204" pitchFamily="34" charset="0"/>
                <a:ea typeface="Arial Unicode MS" panose="020B0604020202020204" pitchFamily="34" charset="-128"/>
                <a:cs typeface="Arial" panose="020B0604020202020204" pitchFamily="34" charset="0"/>
              </a:rPr>
              <a:t>Strategic Communications</a:t>
            </a:r>
          </a:p>
        </p:txBody>
      </p:sp>
      <p:sp>
        <p:nvSpPr>
          <p:cNvPr id="138" name="TextBox 137"/>
          <p:cNvSpPr txBox="1"/>
          <p:nvPr/>
        </p:nvSpPr>
        <p:spPr>
          <a:xfrm>
            <a:off x="3489950" y="3556198"/>
            <a:ext cx="1504466" cy="5309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 Arial"/>
                <a:ea typeface="+mn-ea"/>
                <a:cs typeface="+mn-cs"/>
              </a:rPr>
              <a:t>FY21 NDAA</a:t>
            </a:r>
          </a:p>
        </p:txBody>
      </p:sp>
      <p:pic>
        <p:nvPicPr>
          <p:cNvPr id="123" name="Picture 122"/>
          <p:cNvPicPr>
            <a:picLocks noChangeAspect="1" noChangeArrowheads="1"/>
          </p:cNvPicPr>
          <p:nvPr/>
        </p:nvPicPr>
        <p:blipFill>
          <a:blip r:embed="rId37" cstate="print">
            <a:extLst>
              <a:ext uri="{28A0092B-C50C-407E-A947-70E740481C1C}">
                <a14:useLocalDpi xmlns:a14="http://schemas.microsoft.com/office/drawing/2010/main"/>
              </a:ext>
            </a:extLst>
          </a:blip>
          <a:stretch>
            <a:fillRect/>
          </a:stretch>
        </p:blipFill>
        <p:spPr bwMode="auto">
          <a:xfrm flipH="1">
            <a:off x="8287442" y="5559354"/>
            <a:ext cx="1121452" cy="380643"/>
          </a:xfrm>
          <a:prstGeom prst="rect">
            <a:avLst/>
          </a:prstGeom>
          <a:noFill/>
          <a:effectLst/>
        </p:spPr>
      </p:pic>
      <p:sp>
        <p:nvSpPr>
          <p:cNvPr id="134" name="Rounded Rectangle 133"/>
          <p:cNvSpPr/>
          <p:nvPr/>
        </p:nvSpPr>
        <p:spPr>
          <a:xfrm>
            <a:off x="4652708" y="2299629"/>
            <a:ext cx="3052068" cy="769443"/>
          </a:xfrm>
          <a:prstGeom prst="roundRect">
            <a:avLst/>
          </a:prstGeom>
          <a:solidFill>
            <a:schemeClr val="accent4">
              <a:lumMod val="50000"/>
            </a:schemeClr>
          </a:soli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Creating Standardization, Increasing Communications, Applying Lessons Learned, Eliminating Stovepipes </a:t>
            </a:r>
          </a:p>
        </p:txBody>
      </p:sp>
      <p:sp>
        <p:nvSpPr>
          <p:cNvPr id="71" name="Arrow: Pentagon 3">
            <a:extLst>
              <a:ext uri="{FF2B5EF4-FFF2-40B4-BE49-F238E27FC236}">
                <a16:creationId xmlns:a16="http://schemas.microsoft.com/office/drawing/2014/main" id="{9816F1DE-B6D9-47AF-A004-F8C243DA8BDB}"/>
              </a:ext>
            </a:extLst>
          </p:cNvPr>
          <p:cNvSpPr/>
          <p:nvPr/>
        </p:nvSpPr>
        <p:spPr>
          <a:xfrm>
            <a:off x="2557984" y="6306141"/>
            <a:ext cx="7089199" cy="481919"/>
          </a:xfrm>
          <a:prstGeom prst="homePlate">
            <a:avLst/>
          </a:prstGeom>
          <a:gradFill flip="none" rotWithShape="1">
            <a:gsLst>
              <a:gs pos="95000">
                <a:schemeClr val="tx1"/>
              </a:gs>
              <a:gs pos="63000">
                <a:schemeClr val="accent4">
                  <a:lumMod val="50000"/>
                </a:schemeClr>
              </a:gs>
              <a:gs pos="0">
                <a:schemeClr val="bg2">
                  <a:lumMod val="90000"/>
                  <a:alpha val="0"/>
                </a:schemeClr>
              </a:gs>
              <a:gs pos="16000">
                <a:schemeClr val="accent4">
                  <a:lumMod val="75000"/>
                </a:schemeClr>
              </a:gs>
            </a:gsLst>
            <a:lin ang="0" scaled="1"/>
            <a:tileRect/>
          </a:gradFill>
          <a:ln w="12700" cap="flat" cmpd="sng" algn="ctr">
            <a:noFill/>
            <a:prstDash val="solid"/>
            <a:miter lim="800000"/>
          </a:ln>
          <a:effectLst>
            <a:outerShdw blurRad="50800" dist="38100" dir="5400000" algn="t" rotWithShape="0">
              <a:prstClr val="black">
                <a:alpha val="40000"/>
              </a:prstClr>
            </a:outerShdw>
          </a:effectLst>
          <a:scene3d>
            <a:camera prst="orthographicFront"/>
            <a:lightRig rig="threePt" dir="t"/>
          </a:scene3d>
          <a:sp3d>
            <a:bevelT w="0" h="0"/>
          </a:sp3d>
        </p:spPr>
        <p:txBody>
          <a:bodyPr rtlCol="0" anchor="ctr"/>
          <a:lstStyle/>
          <a:p>
            <a:pPr algn="ctr"/>
            <a:r>
              <a:rPr lang="en-US" sz="2000" b="1" i="1" dirty="0">
                <a:solidFill>
                  <a:prstClr val="white"/>
                </a:solidFill>
                <a:latin typeface=" Arial"/>
              </a:rPr>
              <a:t>‘Ready to Catch’ Modernization Efforts</a:t>
            </a:r>
          </a:p>
        </p:txBody>
      </p:sp>
    </p:spTree>
    <p:extLst>
      <p:ext uri="{BB962C8B-B14F-4D97-AF65-F5344CB8AC3E}">
        <p14:creationId xmlns:p14="http://schemas.microsoft.com/office/powerpoint/2010/main" val="10385884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19257" y="906103"/>
            <a:ext cx="9717024" cy="484632"/>
          </a:xfrm>
        </p:spPr>
        <p:txBody>
          <a:bodyPr/>
          <a:lstStyle/>
          <a:p>
            <a:r>
              <a:rPr lang="en-US" dirty="0"/>
              <a:t>MOSA Objectives</a:t>
            </a:r>
          </a:p>
        </p:txBody>
      </p:sp>
      <p:sp>
        <p:nvSpPr>
          <p:cNvPr id="6" name="Rectangle 5">
            <a:extLst>
              <a:ext uri="{FF2B5EF4-FFF2-40B4-BE49-F238E27FC236}">
                <a16:creationId xmlns:a16="http://schemas.microsoft.com/office/drawing/2014/main" id="{AC02C00A-1A60-48FB-B40D-17EAA5EC6263}"/>
              </a:ext>
            </a:extLst>
          </p:cNvPr>
          <p:cNvSpPr/>
          <p:nvPr/>
        </p:nvSpPr>
        <p:spPr>
          <a:xfrm>
            <a:off x="333676" y="2587704"/>
            <a:ext cx="11715429" cy="4017633"/>
          </a:xfrm>
          <a:prstGeom prst="rect">
            <a:avLst/>
          </a:prstGeom>
          <a:solidFill>
            <a:srgbClr val="F2F2F2">
              <a:alpha val="75686"/>
            </a:srgb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dirty="0">
              <a:solidFill>
                <a:prstClr val="white"/>
              </a:solidFill>
              <a:latin typeface="Calibri" panose="020F0502020204030204" pitchFamily="34" charset="0"/>
              <a:cs typeface="Calibri" panose="020F0502020204030204" pitchFamily="34" charset="0"/>
            </a:endParaRPr>
          </a:p>
        </p:txBody>
      </p:sp>
      <p:sp>
        <p:nvSpPr>
          <p:cNvPr id="7" name="ee4pContent1">
            <a:extLst>
              <a:ext uri="{FF2B5EF4-FFF2-40B4-BE49-F238E27FC236}">
                <a16:creationId xmlns:a16="http://schemas.microsoft.com/office/drawing/2014/main" id="{968ED452-0D10-4C0B-B9BE-D13D937CE3CC}"/>
              </a:ext>
            </a:extLst>
          </p:cNvPr>
          <p:cNvSpPr txBox="1"/>
          <p:nvPr/>
        </p:nvSpPr>
        <p:spPr>
          <a:xfrm>
            <a:off x="599922" y="2813589"/>
            <a:ext cx="3342117" cy="3414449"/>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a:buSzPct val="100000"/>
              <a:buFont typeface="Trebuchet MS" panose="020B0603020202020204" pitchFamily="34" charset="0"/>
              <a:buChar char="​"/>
              <a:defRPr sz="1200">
                <a:solidFill>
                  <a:srgbClr val="4B4B4B"/>
                </a:solidFill>
                <a:latin typeface="Arial" panose="020B0604020202020204" pitchFamily="34" charset="0"/>
                <a:cs typeface="Arial" pitchFamily="34" charset="0"/>
              </a:defRPr>
            </a:lvl1pPr>
            <a:lvl2pPr marL="324000" lvl="1" indent="-216000">
              <a:buClr>
                <a:srgbClr val="203864"/>
              </a:buClr>
              <a:buSzPct val="100000"/>
              <a:buFont typeface="Trebuchet MS" panose="020B0603020202020204" pitchFamily="34" charset="0"/>
              <a:buChar char="•"/>
              <a:defRPr sz="1200">
                <a:solidFill>
                  <a:srgbClr val="4B4B4B"/>
                </a:solidFill>
                <a:latin typeface="Arial" panose="020B0604020202020204" pitchFamily="34" charset="0"/>
              </a:defRPr>
            </a:lvl2pPr>
            <a:lvl3pPr marL="648000" lvl="2" indent="-216000">
              <a:buClr>
                <a:srgbClr val="203864"/>
              </a:buClr>
              <a:buSzPct val="100000"/>
              <a:buFont typeface="Trebuchet MS" panose="020B0603020202020204" pitchFamily="34" charset="0"/>
              <a:buChar char="–"/>
              <a:defRPr sz="1200">
                <a:solidFill>
                  <a:srgbClr val="4B4B4B"/>
                </a:solidFill>
                <a:latin typeface="Arial" panose="020B0604020202020204" pitchFamily="34" charset="0"/>
              </a:defRPr>
            </a:lvl3pPr>
            <a:lvl4pPr marL="0" lvl="3">
              <a:buSzPct val="100000"/>
              <a:buFont typeface="Trebuchet MS" panose="020B0603020202020204" pitchFamily="34" charset="0"/>
              <a:buChar char="​"/>
              <a:defRPr sz="1600">
                <a:solidFill>
                  <a:srgbClr val="203864"/>
                </a:solidFill>
                <a:latin typeface="Arial" panose="020B0604020202020204" pitchFamily="34" charset="0"/>
              </a:defRPr>
            </a:lvl4pPr>
            <a:lvl5pPr marL="0" lvl="4">
              <a:buSzPct val="100000"/>
              <a:buFont typeface="Trebuchet MS" panose="020B0603020202020204" pitchFamily="34" charset="0"/>
              <a:buChar char="​"/>
              <a:defRPr sz="1600" b="1">
                <a:solidFill>
                  <a:srgbClr val="4B4B4B"/>
                </a:solidFill>
                <a:latin typeface="Arial" panose="020B0604020202020204" pitchFamily="34" charset="0"/>
              </a:defRPr>
            </a:lvl5pPr>
            <a:lvl6pPr marL="324000" lvl="5" indent="-216000">
              <a:buClr>
                <a:srgbClr val="203864"/>
              </a:buClr>
              <a:buSzPct val="100000"/>
              <a:buFont typeface="Trebuchet MS" panose="020B0603020202020204" pitchFamily="34" charset="0"/>
              <a:buChar char="•"/>
              <a:defRPr sz="1600">
                <a:solidFill>
                  <a:srgbClr val="4B4B4B"/>
                </a:solidFill>
                <a:latin typeface="Arial" panose="020B0604020202020204" pitchFamily="34" charset="0"/>
              </a:defRPr>
            </a:lvl6pPr>
            <a:lvl7pPr marL="0" lvl="6">
              <a:buSzPct val="100000"/>
              <a:buFont typeface="Trebuchet MS" panose="020B0603020202020204" pitchFamily="34" charset="0"/>
              <a:buChar char="​"/>
              <a:defRPr sz="4400">
                <a:solidFill>
                  <a:srgbClr val="4B4B4B"/>
                </a:solidFill>
                <a:latin typeface="Arial" panose="020B0604020202020204" pitchFamily="34" charset="0"/>
              </a:defRPr>
            </a:lvl7pPr>
            <a:lvl8pPr marL="0" lvl="7">
              <a:buSzPct val="100000"/>
              <a:buFont typeface="Trebuchet MS" panose="020B0603020202020204" pitchFamily="34" charset="0"/>
              <a:buChar char="​"/>
              <a:defRPr sz="5400">
                <a:solidFill>
                  <a:srgbClr val="203864"/>
                </a:solidFill>
                <a:latin typeface="Arial" panose="020B0604020202020204" pitchFamily="34" charset="0"/>
              </a:defRPr>
            </a:lvl8pPr>
            <a:lvl9pPr marL="0" lvl="8">
              <a:buSzPct val="100000"/>
              <a:buFont typeface="Trebuchet MS" panose="020B0603020202020204" pitchFamily="34" charset="0"/>
              <a:buChar char="​"/>
              <a:defRPr sz="2400">
                <a:solidFill>
                  <a:srgbClr val="203864"/>
                </a:solidFill>
                <a:latin typeface="Arial" panose="020B0604020202020204" pitchFamily="34" charset="0"/>
              </a:defRPr>
            </a:lvl9pPr>
          </a:lstStyle>
          <a:p>
            <a:pPr>
              <a:lnSpc>
                <a:spcPts val="2100"/>
              </a:lnSpc>
            </a:pPr>
            <a:r>
              <a:rPr lang="en-US" sz="2200" b="1" dirty="0">
                <a:solidFill>
                  <a:schemeClr val="accent6">
                    <a:lumMod val="50000"/>
                  </a:schemeClr>
                </a:solidFill>
                <a:latin typeface="Arial Black" panose="020B0A04020102020204" pitchFamily="34" charset="0"/>
                <a:cs typeface="Calibri" panose="020F0502020204030204" pitchFamily="34" charset="0"/>
              </a:rPr>
              <a:t>More Effective</a:t>
            </a:r>
            <a:r>
              <a:rPr lang="en-US" sz="2200" dirty="0">
                <a:solidFill>
                  <a:schemeClr val="accent6">
                    <a:lumMod val="50000"/>
                  </a:schemeClr>
                </a:solidFill>
                <a:latin typeface="Arial Black" panose="020B0A04020102020204" pitchFamily="34" charset="0"/>
                <a:cs typeface="Calibri" panose="020F0502020204030204" pitchFamily="34" charset="0"/>
              </a:rPr>
              <a:t> </a:t>
            </a:r>
            <a:r>
              <a:rPr lang="en-US" sz="2000" b="1" spc="-40" dirty="0">
                <a:solidFill>
                  <a:schemeClr val="bg1">
                    <a:lumMod val="50000"/>
                  </a:schemeClr>
                </a:solidFill>
              </a:rPr>
              <a:t>with Aligned Program Objectives and a Common End State</a:t>
            </a:r>
          </a:p>
          <a:p>
            <a:endParaRPr lang="en-US" sz="2000" dirty="0">
              <a:latin typeface="Calibri" panose="020F0502020204030204" pitchFamily="34" charset="0"/>
              <a:cs typeface="Calibri" panose="020F0502020204030204" pitchFamily="34" charset="0"/>
            </a:endParaRPr>
          </a:p>
          <a:p>
            <a:pPr>
              <a:lnSpc>
                <a:spcPts val="2100"/>
              </a:lnSpc>
            </a:pPr>
            <a:r>
              <a:rPr lang="en-US" sz="2200" b="1" dirty="0">
                <a:solidFill>
                  <a:schemeClr val="accent6">
                    <a:lumMod val="50000"/>
                  </a:schemeClr>
                </a:solidFill>
                <a:latin typeface="Arial Black" panose="020B0A04020102020204" pitchFamily="34" charset="0"/>
                <a:cs typeface="Calibri" panose="020F0502020204030204" pitchFamily="34" charset="0"/>
              </a:rPr>
              <a:t>More Efficient </a:t>
            </a:r>
            <a:r>
              <a:rPr lang="en-US" sz="2000" b="1" dirty="0">
                <a:solidFill>
                  <a:schemeClr val="bg1">
                    <a:lumMod val="50000"/>
                  </a:schemeClr>
                </a:solidFill>
              </a:rPr>
              <a:t>with Reduced Duplication of Effort</a:t>
            </a:r>
          </a:p>
          <a:p>
            <a:endParaRPr lang="en-US" sz="2000" dirty="0">
              <a:solidFill>
                <a:srgbClr val="4B4B4B">
                  <a:lumMod val="100000"/>
                </a:srgbClr>
              </a:solidFill>
              <a:latin typeface="Calibri" panose="020F0502020204030204" pitchFamily="34" charset="0"/>
              <a:cs typeface="Calibri" panose="020F0502020204030204" pitchFamily="34" charset="0"/>
            </a:endParaRPr>
          </a:p>
          <a:p>
            <a:pPr>
              <a:lnSpc>
                <a:spcPts val="2100"/>
              </a:lnSpc>
            </a:pPr>
            <a:r>
              <a:rPr lang="en-US" sz="2200" b="1" dirty="0">
                <a:solidFill>
                  <a:schemeClr val="accent6">
                    <a:lumMod val="50000"/>
                  </a:schemeClr>
                </a:solidFill>
                <a:latin typeface="Arial Black" panose="020B0A04020102020204" pitchFamily="34" charset="0"/>
                <a:cs typeface="Calibri" panose="020F0502020204030204" pitchFamily="34" charset="0"/>
              </a:rPr>
              <a:t>Credible to Industry </a:t>
            </a:r>
            <a:r>
              <a:rPr lang="en-US" sz="2000" b="1" dirty="0">
                <a:solidFill>
                  <a:schemeClr val="bg1">
                    <a:lumMod val="50000"/>
                  </a:schemeClr>
                </a:solidFill>
              </a:rPr>
              <a:t>with Consistent Communication and Tangible Actions</a:t>
            </a:r>
            <a:endParaRPr lang="en-US" sz="2000" dirty="0">
              <a:solidFill>
                <a:srgbClr val="4B4B4B">
                  <a:lumMod val="100000"/>
                </a:srgbClr>
              </a:solidFill>
              <a:latin typeface="Calibri" panose="020F0502020204030204" pitchFamily="34" charset="0"/>
              <a:cs typeface="Calibri" panose="020F0502020204030204" pitchFamily="34" charset="0"/>
            </a:endParaRPr>
          </a:p>
        </p:txBody>
      </p:sp>
      <p:sp>
        <p:nvSpPr>
          <p:cNvPr id="8" name="ee4pContent2">
            <a:extLst>
              <a:ext uri="{FF2B5EF4-FFF2-40B4-BE49-F238E27FC236}">
                <a16:creationId xmlns:a16="http://schemas.microsoft.com/office/drawing/2014/main" id="{6ACDD42D-824F-48DB-9B64-3C1775881257}"/>
              </a:ext>
            </a:extLst>
          </p:cNvPr>
          <p:cNvSpPr txBox="1"/>
          <p:nvPr/>
        </p:nvSpPr>
        <p:spPr>
          <a:xfrm>
            <a:off x="4606324" y="2786099"/>
            <a:ext cx="3329353" cy="2768252"/>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a:buSzPct val="100000"/>
              <a:buFont typeface="Trebuchet MS" panose="020B0603020202020204" pitchFamily="34" charset="0"/>
              <a:buChar char="​"/>
              <a:defRPr sz="1200">
                <a:solidFill>
                  <a:srgbClr val="4B4B4B"/>
                </a:solidFill>
                <a:latin typeface="Arial" panose="020B0604020202020204" pitchFamily="34" charset="0"/>
                <a:cs typeface="Arial" pitchFamily="34" charset="0"/>
              </a:defRPr>
            </a:lvl1pPr>
            <a:lvl2pPr marL="324000" lvl="1" indent="-216000">
              <a:buClr>
                <a:srgbClr val="203864"/>
              </a:buClr>
              <a:buSzPct val="100000"/>
              <a:buFont typeface="Trebuchet MS" panose="020B0603020202020204" pitchFamily="34" charset="0"/>
              <a:buChar char="•"/>
              <a:defRPr sz="1200">
                <a:solidFill>
                  <a:srgbClr val="4B4B4B"/>
                </a:solidFill>
                <a:latin typeface="Arial" panose="020B0604020202020204" pitchFamily="34" charset="0"/>
              </a:defRPr>
            </a:lvl2pPr>
            <a:lvl3pPr marL="648000" lvl="2" indent="-216000">
              <a:buClr>
                <a:srgbClr val="203864"/>
              </a:buClr>
              <a:buSzPct val="100000"/>
              <a:buFont typeface="Trebuchet MS" panose="020B0603020202020204" pitchFamily="34" charset="0"/>
              <a:buChar char="–"/>
              <a:defRPr sz="1200">
                <a:solidFill>
                  <a:srgbClr val="4B4B4B"/>
                </a:solidFill>
                <a:latin typeface="Arial" panose="020B0604020202020204" pitchFamily="34" charset="0"/>
              </a:defRPr>
            </a:lvl3pPr>
            <a:lvl4pPr marL="0" lvl="3">
              <a:buSzPct val="100000"/>
              <a:buFont typeface="Trebuchet MS" panose="020B0603020202020204" pitchFamily="34" charset="0"/>
              <a:buChar char="​"/>
              <a:defRPr sz="1600">
                <a:solidFill>
                  <a:srgbClr val="203864"/>
                </a:solidFill>
                <a:latin typeface="Arial" panose="020B0604020202020204" pitchFamily="34" charset="0"/>
              </a:defRPr>
            </a:lvl4pPr>
            <a:lvl5pPr marL="0" lvl="4">
              <a:buSzPct val="100000"/>
              <a:buFont typeface="Trebuchet MS" panose="020B0603020202020204" pitchFamily="34" charset="0"/>
              <a:buChar char="​"/>
              <a:defRPr sz="1600" b="1">
                <a:solidFill>
                  <a:srgbClr val="4B4B4B"/>
                </a:solidFill>
                <a:latin typeface="Arial" panose="020B0604020202020204" pitchFamily="34" charset="0"/>
              </a:defRPr>
            </a:lvl5pPr>
            <a:lvl6pPr marL="324000" lvl="5" indent="-216000">
              <a:buClr>
                <a:srgbClr val="203864"/>
              </a:buClr>
              <a:buSzPct val="100000"/>
              <a:buFont typeface="Trebuchet MS" panose="020B0603020202020204" pitchFamily="34" charset="0"/>
              <a:buChar char="•"/>
              <a:defRPr sz="1600">
                <a:solidFill>
                  <a:srgbClr val="4B4B4B"/>
                </a:solidFill>
                <a:latin typeface="Arial" panose="020B0604020202020204" pitchFamily="34" charset="0"/>
              </a:defRPr>
            </a:lvl6pPr>
            <a:lvl7pPr marL="0" lvl="6">
              <a:buSzPct val="100000"/>
              <a:buFont typeface="Trebuchet MS" panose="020B0603020202020204" pitchFamily="34" charset="0"/>
              <a:buChar char="​"/>
              <a:defRPr sz="4400">
                <a:solidFill>
                  <a:srgbClr val="4B4B4B"/>
                </a:solidFill>
                <a:latin typeface="Arial" panose="020B0604020202020204" pitchFamily="34" charset="0"/>
              </a:defRPr>
            </a:lvl7pPr>
            <a:lvl8pPr marL="0" lvl="7">
              <a:buSzPct val="100000"/>
              <a:buFont typeface="Trebuchet MS" panose="020B0603020202020204" pitchFamily="34" charset="0"/>
              <a:buChar char="​"/>
              <a:defRPr sz="5400">
                <a:solidFill>
                  <a:srgbClr val="203864"/>
                </a:solidFill>
                <a:latin typeface="Arial" panose="020B0604020202020204" pitchFamily="34" charset="0"/>
              </a:defRPr>
            </a:lvl8pPr>
            <a:lvl9pPr marL="0" lvl="8">
              <a:buSzPct val="100000"/>
              <a:buFont typeface="Trebuchet MS" panose="020B0603020202020204" pitchFamily="34" charset="0"/>
              <a:buChar char="​"/>
              <a:defRPr sz="2400">
                <a:solidFill>
                  <a:srgbClr val="203864"/>
                </a:solidFill>
                <a:latin typeface="Arial" panose="020B0604020202020204" pitchFamily="34" charset="0"/>
              </a:defRPr>
            </a:lvl9pPr>
          </a:lstStyle>
          <a:p>
            <a:pPr>
              <a:lnSpc>
                <a:spcPts val="2200"/>
              </a:lnSpc>
              <a:spcBef>
                <a:spcPts val="1500"/>
              </a:spcBef>
            </a:pPr>
            <a:r>
              <a:rPr lang="en-US" sz="2200" b="1" dirty="0">
                <a:solidFill>
                  <a:schemeClr val="accent6">
                    <a:lumMod val="50000"/>
                  </a:schemeClr>
                </a:solidFill>
                <a:latin typeface="Arial Black" panose="020B0A04020102020204" pitchFamily="34" charset="0"/>
                <a:cs typeface="Calibri" panose="020F0502020204030204" pitchFamily="34" charset="0"/>
              </a:rPr>
              <a:t>Improved Affordability</a:t>
            </a:r>
          </a:p>
          <a:p>
            <a:pPr>
              <a:lnSpc>
                <a:spcPts val="2200"/>
              </a:lnSpc>
              <a:spcBef>
                <a:spcPts val="1500"/>
              </a:spcBef>
            </a:pPr>
            <a:r>
              <a:rPr lang="en-US" sz="2200" b="1" dirty="0">
                <a:solidFill>
                  <a:schemeClr val="accent6">
                    <a:lumMod val="50000"/>
                  </a:schemeClr>
                </a:solidFill>
                <a:latin typeface="Arial Black" panose="020B0A04020102020204" pitchFamily="34" charset="0"/>
                <a:cs typeface="Calibri" panose="020F0502020204030204" pitchFamily="34" charset="0"/>
              </a:rPr>
              <a:t>Increased Readiness</a:t>
            </a:r>
          </a:p>
          <a:p>
            <a:pPr>
              <a:lnSpc>
                <a:spcPts val="2200"/>
              </a:lnSpc>
              <a:spcBef>
                <a:spcPts val="1500"/>
              </a:spcBef>
            </a:pPr>
            <a:r>
              <a:rPr lang="en-US" sz="2200" b="1" dirty="0">
                <a:solidFill>
                  <a:schemeClr val="accent6">
                    <a:lumMod val="50000"/>
                  </a:schemeClr>
                </a:solidFill>
                <a:latin typeface="Arial Black" panose="020B0A04020102020204" pitchFamily="34" charset="0"/>
                <a:cs typeface="Calibri" panose="020F0502020204030204" pitchFamily="34" charset="0"/>
              </a:rPr>
              <a:t>Enhanced Capabilities</a:t>
            </a:r>
          </a:p>
          <a:p>
            <a:pPr>
              <a:lnSpc>
                <a:spcPts val="2200"/>
              </a:lnSpc>
              <a:spcBef>
                <a:spcPts val="1500"/>
              </a:spcBef>
            </a:pPr>
            <a:r>
              <a:rPr lang="en-US" sz="2200" b="1" dirty="0">
                <a:solidFill>
                  <a:schemeClr val="accent6">
                    <a:lumMod val="50000"/>
                  </a:schemeClr>
                </a:solidFill>
                <a:latin typeface="Arial Black" panose="020B0A04020102020204" pitchFamily="34" charset="0"/>
                <a:cs typeface="Calibri" panose="020F0502020204030204" pitchFamily="34" charset="0"/>
              </a:rPr>
              <a:t>Reduced Schedule Pressure</a:t>
            </a:r>
          </a:p>
          <a:p>
            <a:pPr>
              <a:lnSpc>
                <a:spcPts val="2200"/>
              </a:lnSpc>
              <a:spcBef>
                <a:spcPts val="1500"/>
              </a:spcBef>
            </a:pPr>
            <a:r>
              <a:rPr lang="en-US" sz="2200" b="1" dirty="0">
                <a:solidFill>
                  <a:schemeClr val="accent6">
                    <a:lumMod val="50000"/>
                  </a:schemeClr>
                </a:solidFill>
                <a:latin typeface="Arial Black" panose="020B0A04020102020204" pitchFamily="34" charset="0"/>
                <a:cs typeface="Calibri" panose="020F0502020204030204" pitchFamily="34" charset="0"/>
              </a:rPr>
              <a:t>Reduced Supply Chain Risk</a:t>
            </a:r>
          </a:p>
        </p:txBody>
      </p:sp>
      <p:sp>
        <p:nvSpPr>
          <p:cNvPr id="9" name="ee4pHeader1">
            <a:extLst>
              <a:ext uri="{FF2B5EF4-FFF2-40B4-BE49-F238E27FC236}">
                <a16:creationId xmlns:a16="http://schemas.microsoft.com/office/drawing/2014/main" id="{E3AFBDB2-A910-4926-A3BE-ABCCDDDC067E}"/>
              </a:ext>
            </a:extLst>
          </p:cNvPr>
          <p:cNvSpPr txBox="1"/>
          <p:nvPr/>
        </p:nvSpPr>
        <p:spPr>
          <a:xfrm>
            <a:off x="348296" y="1598627"/>
            <a:ext cx="3725366" cy="817214"/>
          </a:xfrm>
          <a:prstGeom prst="rect">
            <a:avLst/>
          </a:prstGeom>
          <a:solidFill>
            <a:schemeClr val="accent4">
              <a:lumMod val="50000"/>
            </a:schemeClr>
          </a:solidFill>
          <a:ln w="19050" cap="rnd">
            <a:solidFill>
              <a:srgbClr val="FFC000"/>
            </a:solidFill>
          </a:ln>
          <a:effectLst>
            <a:outerShdw blurRad="50800" dist="38100" dir="5400000" algn="t" rotWithShape="0">
              <a:prstClr val="black">
                <a:alpha val="40000"/>
              </a:prstClr>
            </a:outerShdw>
          </a:effectLst>
        </p:spPr>
        <p:txBody>
          <a:bodyPr vert="horz" wrap="square" lIns="0" tIns="0" rIns="0" bIns="0" rtlCol="0" anchor="ctr" anchorCtr="0">
            <a:noAutofit/>
          </a:bodyPr>
          <a:lstStyle/>
          <a:p>
            <a:pPr marL="0" lvl="3" algn="ctr">
              <a:lnSpc>
                <a:spcPts val="2100"/>
              </a:lnSpc>
            </a:pPr>
            <a:r>
              <a:rPr lang="en-US" sz="1400" b="1" spc="100" dirty="0">
                <a:solidFill>
                  <a:schemeClr val="bg1"/>
                </a:solidFill>
                <a:latin typeface="Eras Medium ITC" panose="020B0602030504020804" pitchFamily="34" charset="0"/>
                <a:cs typeface="Calibri" panose="020F0502020204030204" pitchFamily="34" charset="0"/>
              </a:rPr>
              <a:t>MOSA TO Designed to Achieve </a:t>
            </a:r>
            <a:r>
              <a:rPr lang="en-US" sz="2000" dirty="0">
                <a:solidFill>
                  <a:schemeClr val="bg1"/>
                </a:solidFill>
                <a:latin typeface="Eras Demi ITC" panose="020B0805030504020804" pitchFamily="34" charset="0"/>
                <a:cs typeface="Calibri" panose="020F0502020204030204" pitchFamily="34" charset="0"/>
              </a:rPr>
              <a:t>Outcomes</a:t>
            </a:r>
            <a:r>
              <a:rPr lang="en-US" dirty="0">
                <a:solidFill>
                  <a:schemeClr val="bg1"/>
                </a:solidFill>
                <a:latin typeface="Eras Demi ITC" panose="020B0805030504020804" pitchFamily="34" charset="0"/>
                <a:cs typeface="Arial" panose="020B0604020202020204" pitchFamily="34" charset="0"/>
              </a:rPr>
              <a:t> </a:t>
            </a:r>
            <a:r>
              <a:rPr lang="en-US" sz="1600" b="1" dirty="0">
                <a:solidFill>
                  <a:schemeClr val="bg1"/>
                </a:solidFill>
                <a:latin typeface="Eras Demi ITC" panose="020B0805030504020804" pitchFamily="34" charset="0"/>
                <a:cs typeface="Arial" panose="020B0604020202020204" pitchFamily="34" charset="0"/>
              </a:rPr>
              <a:t>…</a:t>
            </a:r>
          </a:p>
        </p:txBody>
      </p:sp>
      <p:sp>
        <p:nvSpPr>
          <p:cNvPr id="10" name="ee4pHeader2">
            <a:extLst>
              <a:ext uri="{FF2B5EF4-FFF2-40B4-BE49-F238E27FC236}">
                <a16:creationId xmlns:a16="http://schemas.microsoft.com/office/drawing/2014/main" id="{C6847411-4425-4D8F-BE46-84B20FF85282}"/>
              </a:ext>
            </a:extLst>
          </p:cNvPr>
          <p:cNvSpPr txBox="1"/>
          <p:nvPr/>
        </p:nvSpPr>
        <p:spPr>
          <a:xfrm>
            <a:off x="4264222" y="1600118"/>
            <a:ext cx="3782524" cy="817214"/>
          </a:xfrm>
          <a:prstGeom prst="rect">
            <a:avLst/>
          </a:prstGeom>
          <a:solidFill>
            <a:schemeClr val="accent4">
              <a:lumMod val="50000"/>
            </a:schemeClr>
          </a:solidFill>
          <a:ln w="19050" cap="rnd">
            <a:solidFill>
              <a:srgbClr val="FFC000"/>
            </a:solidFill>
          </a:ln>
          <a:effectLst>
            <a:outerShdw blurRad="50800" dist="38100" dir="5400000" algn="t" rotWithShape="0">
              <a:prstClr val="black">
                <a:alpha val="40000"/>
              </a:prstClr>
            </a:outerShdw>
          </a:effectLst>
        </p:spPr>
        <p:txBody>
          <a:bodyPr vert="horz" wrap="square" lIns="0" tIns="0" rIns="0" bIns="0" rtlCol="0" anchor="ctr" anchorCtr="0">
            <a:noAutofit/>
          </a:bodyPr>
          <a:lstStyle/>
          <a:p>
            <a:pPr marL="0" lvl="3" algn="ctr">
              <a:lnSpc>
                <a:spcPts val="2100"/>
              </a:lnSpc>
            </a:pPr>
            <a:r>
              <a:rPr lang="en-US" sz="1400" spc="100" dirty="0">
                <a:solidFill>
                  <a:schemeClr val="bg1"/>
                </a:solidFill>
                <a:latin typeface="Eras Medium ITC" panose="020B0602030504020804" pitchFamily="34" charset="0"/>
                <a:cs typeface="Calibri" panose="020F0502020204030204" pitchFamily="34" charset="0"/>
              </a:rPr>
              <a:t>… </a:t>
            </a:r>
            <a:r>
              <a:rPr lang="en-US" sz="1400" b="1" spc="100" dirty="0">
                <a:solidFill>
                  <a:schemeClr val="bg1"/>
                </a:solidFill>
                <a:latin typeface="Eras Medium ITC" panose="020B0602030504020804" pitchFamily="34" charset="0"/>
                <a:cs typeface="Arial" panose="020B0604020202020204" pitchFamily="34" charset="0"/>
              </a:rPr>
              <a:t>While Supporting Broader PEO MOSA </a:t>
            </a:r>
            <a:r>
              <a:rPr lang="en-US" sz="2000" dirty="0">
                <a:solidFill>
                  <a:schemeClr val="bg1"/>
                </a:solidFill>
                <a:latin typeface="Eras Demi ITC" panose="020B0805030504020804" pitchFamily="34" charset="0"/>
                <a:cs typeface="Arial" panose="020B0604020202020204" pitchFamily="34" charset="0"/>
              </a:rPr>
              <a:t>Objectives</a:t>
            </a:r>
            <a:r>
              <a:rPr lang="en-US" sz="2000" spc="-100" dirty="0">
                <a:solidFill>
                  <a:schemeClr val="bg1"/>
                </a:solidFill>
                <a:latin typeface="Eras Demi ITC" panose="020B0805030504020804" pitchFamily="34" charset="0"/>
                <a:cs typeface="Arial" panose="020B0604020202020204" pitchFamily="34" charset="0"/>
              </a:rPr>
              <a:t> </a:t>
            </a:r>
            <a:r>
              <a:rPr lang="en-US" sz="2000" dirty="0">
                <a:solidFill>
                  <a:schemeClr val="bg1"/>
                </a:solidFill>
                <a:latin typeface="Eras Demi ITC" panose="020B0805030504020804" pitchFamily="34" charset="0"/>
                <a:cs typeface="Arial" panose="020B0604020202020204" pitchFamily="34" charset="0"/>
              </a:rPr>
              <a:t>…</a:t>
            </a:r>
          </a:p>
        </p:txBody>
      </p:sp>
      <p:grpSp>
        <p:nvGrpSpPr>
          <p:cNvPr id="11" name="Group 10">
            <a:extLst>
              <a:ext uri="{FF2B5EF4-FFF2-40B4-BE49-F238E27FC236}">
                <a16:creationId xmlns:a16="http://schemas.microsoft.com/office/drawing/2014/main" id="{A9BE08AF-870D-4327-8C70-3C8ADBAE395B}"/>
              </a:ext>
            </a:extLst>
          </p:cNvPr>
          <p:cNvGrpSpPr/>
          <p:nvPr/>
        </p:nvGrpSpPr>
        <p:grpSpPr>
          <a:xfrm>
            <a:off x="4061511" y="2784526"/>
            <a:ext cx="291753" cy="3634145"/>
            <a:chOff x="5917535" y="2060923"/>
            <a:chExt cx="306171" cy="3943483"/>
          </a:xfrm>
        </p:grpSpPr>
        <p:cxnSp>
          <p:nvCxnSpPr>
            <p:cNvPr id="12" name="Straight Connector 11">
              <a:extLst>
                <a:ext uri="{FF2B5EF4-FFF2-40B4-BE49-F238E27FC236}">
                  <a16:creationId xmlns:a16="http://schemas.microsoft.com/office/drawing/2014/main" id="{0CDF28E6-9B16-4CCF-BBB1-1C3349093249}"/>
                </a:ext>
              </a:extLst>
            </p:cNvPr>
            <p:cNvCxnSpPr/>
            <p:nvPr/>
          </p:nvCxnSpPr>
          <p:spPr>
            <a:xfrm>
              <a:off x="6090649" y="2060923"/>
              <a:ext cx="0" cy="3943483"/>
            </a:xfrm>
            <a:prstGeom prst="line">
              <a:avLst/>
            </a:prstGeom>
            <a:ln w="19050" cap="rnd">
              <a:solidFill>
                <a:schemeClr val="accent6">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54A8BF0D-AFCD-4C15-8220-02C6303482ED}"/>
                </a:ext>
              </a:extLst>
            </p:cNvPr>
            <p:cNvGrpSpPr/>
            <p:nvPr/>
          </p:nvGrpSpPr>
          <p:grpSpPr>
            <a:xfrm>
              <a:off x="5917535" y="3833744"/>
              <a:ext cx="306171" cy="306910"/>
              <a:chOff x="5917535" y="3833744"/>
              <a:chExt cx="306171" cy="306910"/>
            </a:xfrm>
          </p:grpSpPr>
          <p:sp>
            <p:nvSpPr>
              <p:cNvPr id="14" name="Freeform 94">
                <a:extLst>
                  <a:ext uri="{FF2B5EF4-FFF2-40B4-BE49-F238E27FC236}">
                    <a16:creationId xmlns:a16="http://schemas.microsoft.com/office/drawing/2014/main" id="{A2B8F13E-7999-454C-A695-8FD0D69520BE}"/>
                  </a:ext>
                </a:extLst>
              </p:cNvPr>
              <p:cNvSpPr>
                <a:spLocks/>
              </p:cNvSpPr>
              <p:nvPr/>
            </p:nvSpPr>
            <p:spPr bwMode="gray">
              <a:xfrm>
                <a:off x="5917535" y="3833744"/>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accent6">
                  <a:lumMod val="75000"/>
                </a:schemeClr>
              </a:solidFill>
              <a:ln>
                <a:solidFill>
                  <a:schemeClr val="tx2"/>
                </a:solidFill>
              </a:ln>
            </p:spPr>
            <p:txBody>
              <a:bodyPr vert="horz" wrap="square" lIns="88641" tIns="44321" rIns="88641" bIns="44321" numCol="1" anchor="t" anchorCtr="0" compatLnSpc="1">
                <a:prstTxWarp prst="textNoShape">
                  <a:avLst/>
                </a:prstTxWarp>
              </a:bodyPr>
              <a:lstStyle/>
              <a:p>
                <a:endParaRPr lang="en-US" b="1" dirty="0">
                  <a:solidFill>
                    <a:srgbClr val="6E6F73"/>
                  </a:solidFill>
                </a:endParaRPr>
              </a:p>
            </p:txBody>
          </p:sp>
          <p:sp>
            <p:nvSpPr>
              <p:cNvPr id="15" name="Freeform 95">
                <a:extLst>
                  <a:ext uri="{FF2B5EF4-FFF2-40B4-BE49-F238E27FC236}">
                    <a16:creationId xmlns:a16="http://schemas.microsoft.com/office/drawing/2014/main" id="{BB56E90C-D324-46BB-A2B5-3FE4C7398610}"/>
                  </a:ext>
                </a:extLst>
              </p:cNvPr>
              <p:cNvSpPr>
                <a:spLocks/>
              </p:cNvSpPr>
              <p:nvPr/>
            </p:nvSpPr>
            <p:spPr bwMode="gray">
              <a:xfrm>
                <a:off x="6034092"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endParaRPr lang="en-US" b="1" dirty="0">
                  <a:solidFill>
                    <a:srgbClr val="6E6F73"/>
                  </a:solidFill>
                  <a:latin typeface="Eras Demi ITC" panose="020B0805030504020804" pitchFamily="34" charset="0"/>
                </a:endParaRPr>
              </a:p>
            </p:txBody>
          </p:sp>
        </p:grpSp>
      </p:grpSp>
      <p:sp>
        <p:nvSpPr>
          <p:cNvPr id="21" name="ee4pHeader2">
            <a:extLst>
              <a:ext uri="{FF2B5EF4-FFF2-40B4-BE49-F238E27FC236}">
                <a16:creationId xmlns:a16="http://schemas.microsoft.com/office/drawing/2014/main" id="{C6847411-4425-4D8F-BE46-84B20FF85282}"/>
              </a:ext>
            </a:extLst>
          </p:cNvPr>
          <p:cNvSpPr txBox="1"/>
          <p:nvPr/>
        </p:nvSpPr>
        <p:spPr>
          <a:xfrm>
            <a:off x="8161333" y="1611548"/>
            <a:ext cx="3904798" cy="817214"/>
          </a:xfrm>
          <a:prstGeom prst="rect">
            <a:avLst/>
          </a:prstGeom>
          <a:solidFill>
            <a:schemeClr val="accent4">
              <a:lumMod val="50000"/>
            </a:schemeClr>
          </a:solidFill>
          <a:ln w="19050" cap="rnd">
            <a:solidFill>
              <a:srgbClr val="FFC000"/>
            </a:solidFill>
          </a:ln>
          <a:effectLst>
            <a:outerShdw blurRad="50800" dist="38100" dir="5400000" algn="t" rotWithShape="0">
              <a:prstClr val="black">
                <a:alpha val="40000"/>
              </a:prstClr>
            </a:outerShdw>
          </a:effectLst>
        </p:spPr>
        <p:txBody>
          <a:bodyPr vert="horz" wrap="square" lIns="0" tIns="0" rIns="0" bIns="0" rtlCol="0" anchor="ctr" anchorCtr="0">
            <a:noAutofit/>
          </a:bodyPr>
          <a:lstStyle/>
          <a:p>
            <a:pPr marL="0" lvl="3" algn="ctr">
              <a:lnSpc>
                <a:spcPts val="2100"/>
              </a:lnSpc>
            </a:pPr>
            <a:r>
              <a:rPr lang="en-US" sz="1400" b="1" spc="100" dirty="0">
                <a:solidFill>
                  <a:schemeClr val="bg1"/>
                </a:solidFill>
                <a:latin typeface="Eras Medium ITC" panose="020B0602030504020804" pitchFamily="34" charset="0"/>
                <a:cs typeface="Arial" panose="020B0604020202020204" pitchFamily="34" charset="0"/>
              </a:rPr>
              <a:t>… and Aligned with MOSA ICRD </a:t>
            </a:r>
            <a:r>
              <a:rPr lang="en-US" sz="2000" dirty="0">
                <a:solidFill>
                  <a:schemeClr val="bg1"/>
                </a:solidFill>
                <a:latin typeface="Eras Demi ITC" panose="020B0805030504020804" pitchFamily="34" charset="0"/>
                <a:cs typeface="Calibri" panose="020F0502020204030204" pitchFamily="34" charset="0"/>
              </a:rPr>
              <a:t>Objectives</a:t>
            </a:r>
          </a:p>
        </p:txBody>
      </p:sp>
      <p:sp>
        <p:nvSpPr>
          <p:cNvPr id="22" name="ee4pContent2">
            <a:extLst>
              <a:ext uri="{FF2B5EF4-FFF2-40B4-BE49-F238E27FC236}">
                <a16:creationId xmlns:a16="http://schemas.microsoft.com/office/drawing/2014/main" id="{6ACDD42D-824F-48DB-9B64-3C1775881257}"/>
              </a:ext>
            </a:extLst>
          </p:cNvPr>
          <p:cNvSpPr txBox="1"/>
          <p:nvPr/>
        </p:nvSpPr>
        <p:spPr>
          <a:xfrm>
            <a:off x="8318530" y="2810163"/>
            <a:ext cx="3512684" cy="3414449"/>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a:buSzPct val="100000"/>
              <a:buFont typeface="Trebuchet MS" panose="020B0603020202020204" pitchFamily="34" charset="0"/>
              <a:buChar char="​"/>
              <a:defRPr sz="1200">
                <a:solidFill>
                  <a:srgbClr val="4B4B4B"/>
                </a:solidFill>
                <a:latin typeface="Arial" panose="020B0604020202020204" pitchFamily="34" charset="0"/>
                <a:cs typeface="Arial" pitchFamily="34" charset="0"/>
              </a:defRPr>
            </a:lvl1pPr>
            <a:lvl2pPr marL="324000" lvl="1" indent="-216000">
              <a:buClr>
                <a:srgbClr val="203864"/>
              </a:buClr>
              <a:buSzPct val="100000"/>
              <a:buFont typeface="Trebuchet MS" panose="020B0603020202020204" pitchFamily="34" charset="0"/>
              <a:buChar char="•"/>
              <a:defRPr sz="1200">
                <a:solidFill>
                  <a:srgbClr val="4B4B4B"/>
                </a:solidFill>
                <a:latin typeface="Arial" panose="020B0604020202020204" pitchFamily="34" charset="0"/>
              </a:defRPr>
            </a:lvl2pPr>
            <a:lvl3pPr marL="648000" lvl="2" indent="-216000">
              <a:buClr>
                <a:srgbClr val="203864"/>
              </a:buClr>
              <a:buSzPct val="100000"/>
              <a:buFont typeface="Trebuchet MS" panose="020B0603020202020204" pitchFamily="34" charset="0"/>
              <a:buChar char="–"/>
              <a:defRPr sz="1200">
                <a:solidFill>
                  <a:srgbClr val="4B4B4B"/>
                </a:solidFill>
                <a:latin typeface="Arial" panose="020B0604020202020204" pitchFamily="34" charset="0"/>
              </a:defRPr>
            </a:lvl3pPr>
            <a:lvl4pPr marL="0" lvl="3">
              <a:buSzPct val="100000"/>
              <a:buFont typeface="Trebuchet MS" panose="020B0603020202020204" pitchFamily="34" charset="0"/>
              <a:buChar char="​"/>
              <a:defRPr sz="1600">
                <a:solidFill>
                  <a:srgbClr val="203864"/>
                </a:solidFill>
                <a:latin typeface="Arial" panose="020B0604020202020204" pitchFamily="34" charset="0"/>
              </a:defRPr>
            </a:lvl4pPr>
            <a:lvl5pPr marL="0" lvl="4">
              <a:buSzPct val="100000"/>
              <a:buFont typeface="Trebuchet MS" panose="020B0603020202020204" pitchFamily="34" charset="0"/>
              <a:buChar char="​"/>
              <a:defRPr sz="1600" b="1">
                <a:solidFill>
                  <a:srgbClr val="4B4B4B"/>
                </a:solidFill>
                <a:latin typeface="Arial" panose="020B0604020202020204" pitchFamily="34" charset="0"/>
              </a:defRPr>
            </a:lvl5pPr>
            <a:lvl6pPr marL="324000" lvl="5" indent="-216000">
              <a:buClr>
                <a:srgbClr val="203864"/>
              </a:buClr>
              <a:buSzPct val="100000"/>
              <a:buFont typeface="Trebuchet MS" panose="020B0603020202020204" pitchFamily="34" charset="0"/>
              <a:buChar char="•"/>
              <a:defRPr sz="1600">
                <a:solidFill>
                  <a:srgbClr val="4B4B4B"/>
                </a:solidFill>
                <a:latin typeface="Arial" panose="020B0604020202020204" pitchFamily="34" charset="0"/>
              </a:defRPr>
            </a:lvl6pPr>
            <a:lvl7pPr marL="0" lvl="6">
              <a:buSzPct val="100000"/>
              <a:buFont typeface="Trebuchet MS" panose="020B0603020202020204" pitchFamily="34" charset="0"/>
              <a:buChar char="​"/>
              <a:defRPr sz="4400">
                <a:solidFill>
                  <a:srgbClr val="4B4B4B"/>
                </a:solidFill>
                <a:latin typeface="Arial" panose="020B0604020202020204" pitchFamily="34" charset="0"/>
              </a:defRPr>
            </a:lvl7pPr>
            <a:lvl8pPr marL="0" lvl="7">
              <a:buSzPct val="100000"/>
              <a:buFont typeface="Trebuchet MS" panose="020B0603020202020204" pitchFamily="34" charset="0"/>
              <a:buChar char="​"/>
              <a:defRPr sz="5400">
                <a:solidFill>
                  <a:srgbClr val="203864"/>
                </a:solidFill>
                <a:latin typeface="Arial" panose="020B0604020202020204" pitchFamily="34" charset="0"/>
              </a:defRPr>
            </a:lvl8pPr>
            <a:lvl9pPr marL="0" lvl="8">
              <a:buSzPct val="100000"/>
              <a:buFont typeface="Trebuchet MS" panose="020B0603020202020204" pitchFamily="34" charset="0"/>
              <a:buChar char="​"/>
              <a:defRPr sz="2400">
                <a:solidFill>
                  <a:srgbClr val="203864"/>
                </a:solidFill>
                <a:latin typeface="Arial" panose="020B0604020202020204" pitchFamily="34" charset="0"/>
              </a:defRPr>
            </a:lvl9pPr>
          </a:lstStyle>
          <a:p>
            <a:pPr>
              <a:lnSpc>
                <a:spcPts val="2200"/>
              </a:lnSpc>
            </a:pPr>
            <a:r>
              <a:rPr lang="en-US" sz="2200" b="1" dirty="0">
                <a:solidFill>
                  <a:schemeClr val="accent6">
                    <a:lumMod val="50000"/>
                  </a:schemeClr>
                </a:solidFill>
                <a:latin typeface="Arial Black" panose="020B0A04020102020204" pitchFamily="34" charset="0"/>
                <a:cs typeface="Calibri" panose="020F0502020204030204" pitchFamily="34" charset="0"/>
              </a:rPr>
              <a:t>Threat Based Capability Adaptability</a:t>
            </a:r>
          </a:p>
          <a:p>
            <a:pPr>
              <a:lnSpc>
                <a:spcPts val="2200"/>
              </a:lnSpc>
            </a:pPr>
            <a:endParaRPr lang="en-US" sz="2200" b="1" dirty="0">
              <a:solidFill>
                <a:schemeClr val="accent6">
                  <a:lumMod val="50000"/>
                </a:schemeClr>
              </a:solidFill>
              <a:latin typeface="Arial Black" panose="020B0A04020102020204" pitchFamily="34" charset="0"/>
              <a:cs typeface="Calibri" panose="020F0502020204030204" pitchFamily="34" charset="0"/>
            </a:endParaRPr>
          </a:p>
          <a:p>
            <a:pPr>
              <a:lnSpc>
                <a:spcPts val="2200"/>
              </a:lnSpc>
            </a:pPr>
            <a:r>
              <a:rPr lang="en-US" sz="2200" b="1" dirty="0">
                <a:solidFill>
                  <a:schemeClr val="accent6">
                    <a:lumMod val="50000"/>
                  </a:schemeClr>
                </a:solidFill>
                <a:latin typeface="Arial Black" panose="020B0A04020102020204" pitchFamily="34" charset="0"/>
                <a:cs typeface="Calibri" panose="020F0502020204030204" pitchFamily="34" charset="0"/>
              </a:rPr>
              <a:t>Faster Fielding of Innovation to Achieve Overmatch</a:t>
            </a:r>
          </a:p>
          <a:p>
            <a:pPr>
              <a:lnSpc>
                <a:spcPts val="2200"/>
              </a:lnSpc>
            </a:pPr>
            <a:endParaRPr lang="en-US" sz="2200" b="1" dirty="0">
              <a:solidFill>
                <a:schemeClr val="accent6">
                  <a:lumMod val="50000"/>
                </a:schemeClr>
              </a:solidFill>
              <a:latin typeface="Arial Black" panose="020B0A04020102020204" pitchFamily="34" charset="0"/>
              <a:cs typeface="Calibri" panose="020F0502020204030204" pitchFamily="34" charset="0"/>
            </a:endParaRPr>
          </a:p>
          <a:p>
            <a:pPr>
              <a:lnSpc>
                <a:spcPts val="2200"/>
              </a:lnSpc>
            </a:pPr>
            <a:r>
              <a:rPr lang="en-US" sz="2200" b="1" dirty="0">
                <a:solidFill>
                  <a:schemeClr val="accent6">
                    <a:lumMod val="50000"/>
                  </a:schemeClr>
                </a:solidFill>
                <a:latin typeface="Arial Black" panose="020B0A04020102020204" pitchFamily="34" charset="0"/>
                <a:cs typeface="Calibri" panose="020F0502020204030204" pitchFamily="34" charset="0"/>
              </a:rPr>
              <a:t>Total Lifecycle Affordability through Competition</a:t>
            </a:r>
          </a:p>
          <a:p>
            <a:pPr>
              <a:lnSpc>
                <a:spcPts val="2200"/>
              </a:lnSpc>
            </a:pPr>
            <a:endParaRPr lang="en-US" sz="2200" b="1" dirty="0">
              <a:solidFill>
                <a:schemeClr val="accent6">
                  <a:lumMod val="50000"/>
                </a:schemeClr>
              </a:solidFill>
              <a:latin typeface="Arial Black" panose="020B0A04020102020204" pitchFamily="34" charset="0"/>
              <a:cs typeface="Calibri" panose="020F0502020204030204" pitchFamily="34" charset="0"/>
            </a:endParaRPr>
          </a:p>
          <a:p>
            <a:pPr>
              <a:lnSpc>
                <a:spcPts val="2200"/>
              </a:lnSpc>
            </a:pPr>
            <a:r>
              <a:rPr lang="en-US" sz="2200" b="1" dirty="0">
                <a:solidFill>
                  <a:schemeClr val="accent6">
                    <a:lumMod val="50000"/>
                  </a:schemeClr>
                </a:solidFill>
                <a:latin typeface="Arial Black" panose="020B0A04020102020204" pitchFamily="34" charset="0"/>
                <a:cs typeface="Calibri" panose="020F0502020204030204" pitchFamily="34" charset="0"/>
              </a:rPr>
              <a:t>Enabling Commonality</a:t>
            </a:r>
          </a:p>
        </p:txBody>
      </p:sp>
      <p:grpSp>
        <p:nvGrpSpPr>
          <p:cNvPr id="23" name="Group 22">
            <a:extLst>
              <a:ext uri="{FF2B5EF4-FFF2-40B4-BE49-F238E27FC236}">
                <a16:creationId xmlns:a16="http://schemas.microsoft.com/office/drawing/2014/main" id="{A9BE08AF-870D-4327-8C70-3C8ADBAE395B}"/>
              </a:ext>
            </a:extLst>
          </p:cNvPr>
          <p:cNvGrpSpPr/>
          <p:nvPr/>
        </p:nvGrpSpPr>
        <p:grpSpPr>
          <a:xfrm>
            <a:off x="7935677" y="2784526"/>
            <a:ext cx="291753" cy="3634145"/>
            <a:chOff x="5917535" y="2060923"/>
            <a:chExt cx="306171" cy="3943483"/>
          </a:xfrm>
        </p:grpSpPr>
        <p:cxnSp>
          <p:nvCxnSpPr>
            <p:cNvPr id="24" name="Straight Connector 23">
              <a:extLst>
                <a:ext uri="{FF2B5EF4-FFF2-40B4-BE49-F238E27FC236}">
                  <a16:creationId xmlns:a16="http://schemas.microsoft.com/office/drawing/2014/main" id="{0CDF28E6-9B16-4CCF-BBB1-1C3349093249}"/>
                </a:ext>
              </a:extLst>
            </p:cNvPr>
            <p:cNvCxnSpPr/>
            <p:nvPr/>
          </p:nvCxnSpPr>
          <p:spPr>
            <a:xfrm>
              <a:off x="6090649" y="2060923"/>
              <a:ext cx="0" cy="3943483"/>
            </a:xfrm>
            <a:prstGeom prst="line">
              <a:avLst/>
            </a:prstGeom>
            <a:ln w="19050" cap="rnd">
              <a:solidFill>
                <a:schemeClr val="accent6">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54A8BF0D-AFCD-4C15-8220-02C6303482ED}"/>
                </a:ext>
              </a:extLst>
            </p:cNvPr>
            <p:cNvGrpSpPr/>
            <p:nvPr/>
          </p:nvGrpSpPr>
          <p:grpSpPr>
            <a:xfrm>
              <a:off x="5917535" y="3833744"/>
              <a:ext cx="306171" cy="306910"/>
              <a:chOff x="5917535" y="3833744"/>
              <a:chExt cx="306171" cy="306910"/>
            </a:xfrm>
          </p:grpSpPr>
          <p:sp>
            <p:nvSpPr>
              <p:cNvPr id="26" name="Freeform 94">
                <a:extLst>
                  <a:ext uri="{FF2B5EF4-FFF2-40B4-BE49-F238E27FC236}">
                    <a16:creationId xmlns:a16="http://schemas.microsoft.com/office/drawing/2014/main" id="{A2B8F13E-7999-454C-A695-8FD0D69520BE}"/>
                  </a:ext>
                </a:extLst>
              </p:cNvPr>
              <p:cNvSpPr>
                <a:spLocks/>
              </p:cNvSpPr>
              <p:nvPr/>
            </p:nvSpPr>
            <p:spPr bwMode="gray">
              <a:xfrm>
                <a:off x="5917535" y="3833744"/>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accent6">
                  <a:lumMod val="75000"/>
                </a:schemeClr>
              </a:solidFill>
              <a:ln>
                <a:solidFill>
                  <a:schemeClr val="tx2"/>
                </a:solidFill>
              </a:ln>
            </p:spPr>
            <p:txBody>
              <a:bodyPr vert="horz" wrap="square" lIns="88641" tIns="44321" rIns="88641" bIns="44321" numCol="1" anchor="t" anchorCtr="0" compatLnSpc="1">
                <a:prstTxWarp prst="textNoShape">
                  <a:avLst/>
                </a:prstTxWarp>
              </a:bodyPr>
              <a:lstStyle/>
              <a:p>
                <a:endParaRPr lang="en-US" b="1" dirty="0">
                  <a:solidFill>
                    <a:schemeClr val="bg1"/>
                  </a:solidFill>
                  <a:latin typeface="Eras Demi ITC" panose="020B0805030504020804" pitchFamily="34" charset="0"/>
                </a:endParaRPr>
              </a:p>
            </p:txBody>
          </p:sp>
          <p:sp>
            <p:nvSpPr>
              <p:cNvPr id="27" name="Freeform 95">
                <a:extLst>
                  <a:ext uri="{FF2B5EF4-FFF2-40B4-BE49-F238E27FC236}">
                    <a16:creationId xmlns:a16="http://schemas.microsoft.com/office/drawing/2014/main" id="{BB56E90C-D324-46BB-A2B5-3FE4C7398610}"/>
                  </a:ext>
                </a:extLst>
              </p:cNvPr>
              <p:cNvSpPr>
                <a:spLocks/>
              </p:cNvSpPr>
              <p:nvPr/>
            </p:nvSpPr>
            <p:spPr bwMode="gray">
              <a:xfrm>
                <a:off x="6034092"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endParaRPr lang="en-US" b="1" dirty="0">
                  <a:solidFill>
                    <a:srgbClr val="6E6F73"/>
                  </a:solidFill>
                  <a:latin typeface="Eras Demi ITC" panose="020B0805030504020804" pitchFamily="34" charset="0"/>
                </a:endParaRPr>
              </a:p>
            </p:txBody>
          </p:sp>
        </p:grpSp>
      </p:grpSp>
    </p:spTree>
    <p:extLst>
      <p:ext uri="{BB962C8B-B14F-4D97-AF65-F5344CB8AC3E}">
        <p14:creationId xmlns:p14="http://schemas.microsoft.com/office/powerpoint/2010/main" val="2074749509"/>
      </p:ext>
    </p:extLst>
  </p:cSld>
  <p:clrMapOvr>
    <a:masterClrMapping/>
  </p:clrMapOvr>
  <mc:AlternateContent xmlns:mc="http://schemas.openxmlformats.org/markup-compatibility/2006" xmlns:p14="http://schemas.microsoft.com/office/powerpoint/2010/main">
    <mc:Choice Requires="p14">
      <p:transition spd="med" p14:dur="740">
        <p14:prism isInverted="1"/>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MOSA Requires an Enabling Digital Environment</a:t>
            </a:r>
          </a:p>
        </p:txBody>
      </p:sp>
      <p:sp>
        <p:nvSpPr>
          <p:cNvPr id="5" name="Content Placeholder 4"/>
          <p:cNvSpPr>
            <a:spLocks noGrp="1"/>
          </p:cNvSpPr>
          <p:nvPr>
            <p:ph idx="1"/>
          </p:nvPr>
        </p:nvSpPr>
        <p:spPr>
          <a:xfrm>
            <a:off x="398365" y="1801675"/>
            <a:ext cx="6199633" cy="5064238"/>
          </a:xfrm>
        </p:spPr>
        <p:txBody>
          <a:bodyPr/>
          <a:lstStyle/>
          <a:p>
            <a:r>
              <a:rPr lang="en-US" dirty="0"/>
              <a:t>Model-Based Procurement</a:t>
            </a:r>
          </a:p>
          <a:p>
            <a:pPr lvl="1"/>
            <a:r>
              <a:rPr lang="en-US" dirty="0"/>
              <a:t>More than just delivery of Interface Control Documents (ICDs) and Technical Data Packages (TDPs)</a:t>
            </a:r>
          </a:p>
          <a:p>
            <a:pPr lvl="1"/>
            <a:r>
              <a:rPr lang="en-US" dirty="0"/>
              <a:t>Component Specification Models (CSM) and Business Case Analysis across Families of Systems</a:t>
            </a:r>
          </a:p>
          <a:p>
            <a:pPr lvl="1"/>
            <a:r>
              <a:rPr lang="en-US" dirty="0"/>
              <a:t>Systems-level Architectural collaboration prior to Design leveraging MBSE</a:t>
            </a:r>
          </a:p>
          <a:p>
            <a:r>
              <a:rPr lang="en-US" dirty="0"/>
              <a:t>Digital Ecosystem</a:t>
            </a:r>
          </a:p>
          <a:p>
            <a:pPr lvl="1"/>
            <a:r>
              <a:rPr lang="en-US" dirty="0"/>
              <a:t>Work Product Environment &amp; Tools</a:t>
            </a:r>
          </a:p>
          <a:p>
            <a:pPr lvl="1"/>
            <a:r>
              <a:rPr lang="en-US" dirty="0"/>
              <a:t>Processes, Culture, &amp; Training</a:t>
            </a:r>
          </a:p>
          <a:p>
            <a:pPr lvl="1"/>
            <a:r>
              <a:rPr lang="en-US" dirty="0"/>
              <a:t>Active Industry Collaboration</a:t>
            </a:r>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97998" y="1434377"/>
            <a:ext cx="5455777" cy="2637893"/>
          </a:xfrm>
          <a:prstGeom prst="rect">
            <a:avLst/>
          </a:prstGeom>
        </p:spPr>
      </p:pic>
      <p:pic>
        <p:nvPicPr>
          <p:cNvPr id="6" name="Picture 5" descr="Diagram, text&#10;&#10;Description automatically generated">
            <a:extLst>
              <a:ext uri="{FF2B5EF4-FFF2-40B4-BE49-F238E27FC236}">
                <a16:creationId xmlns:a16="http://schemas.microsoft.com/office/drawing/2014/main" id="{18EF97FA-4DB1-2742-B972-94672FB2E33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793130" y="4131965"/>
            <a:ext cx="2296633" cy="13241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Graphical user interface, text, application&#10;&#10;Description automatically generated">
            <a:extLst>
              <a:ext uri="{FF2B5EF4-FFF2-40B4-BE49-F238E27FC236}">
                <a16:creationId xmlns:a16="http://schemas.microsoft.com/office/drawing/2014/main" id="{C7F37ECA-5326-424B-8C99-04EA54CC896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775649" y="4957234"/>
            <a:ext cx="2297649" cy="12914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Graphical user interface, text, application, Word&#10;&#10;Description automatically generated">
            <a:extLst>
              <a:ext uri="{FF2B5EF4-FFF2-40B4-BE49-F238E27FC236}">
                <a16:creationId xmlns:a16="http://schemas.microsoft.com/office/drawing/2014/main" id="{A4405200-51FA-BF4B-99D2-3CDD6843935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941986" y="5966718"/>
            <a:ext cx="2568601" cy="748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ounded Rectangle 3"/>
          <p:cNvSpPr/>
          <p:nvPr/>
        </p:nvSpPr>
        <p:spPr>
          <a:xfrm>
            <a:off x="5146158" y="4348716"/>
            <a:ext cx="3434315" cy="2254103"/>
          </a:xfrm>
          <a:prstGeom prst="roundRect">
            <a:avLst/>
          </a:prstGeom>
          <a:solidFill>
            <a:schemeClr val="accent6">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Leveraging Vertical Lift Consortium (VLC) CRADA:</a:t>
            </a:r>
          </a:p>
          <a:p>
            <a:pPr algn="ctr"/>
            <a:r>
              <a:rPr lang="en-US" sz="2000" dirty="0"/>
              <a:t>Suppliers and integrators must plant to move to model-based procurements and the digital ecosystem.</a:t>
            </a:r>
          </a:p>
        </p:txBody>
      </p:sp>
    </p:spTree>
    <p:extLst>
      <p:ext uri="{BB962C8B-B14F-4D97-AF65-F5344CB8AC3E}">
        <p14:creationId xmlns:p14="http://schemas.microsoft.com/office/powerpoint/2010/main" val="3198555533"/>
      </p:ext>
    </p:extLst>
  </p:cSld>
  <p:clrMapOvr>
    <a:masterClrMapping/>
  </p:clrMapOvr>
  <mc:AlternateContent xmlns:mc="http://schemas.openxmlformats.org/markup-compatibility/2006" xmlns:p14="http://schemas.microsoft.com/office/powerpoint/2010/main">
    <mc:Choice Requires="p14">
      <p:transition spd="med" p14:dur="740">
        <p14:prism isInverted="1"/>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64FA9-BA90-40CE-B81D-E0E78B59A5D1}"/>
              </a:ext>
            </a:extLst>
          </p:cNvPr>
          <p:cNvSpPr>
            <a:spLocks noGrp="1"/>
          </p:cNvSpPr>
          <p:nvPr>
            <p:ph type="title"/>
          </p:nvPr>
        </p:nvSpPr>
        <p:spPr/>
        <p:txBody>
          <a:bodyPr/>
          <a:lstStyle/>
          <a:p>
            <a:r>
              <a:rPr lang="en-US" sz="3200" dirty="0"/>
              <a:t>So Many Standards…</a:t>
            </a:r>
          </a:p>
        </p:txBody>
      </p:sp>
      <p:sp>
        <p:nvSpPr>
          <p:cNvPr id="6" name="Text Placeholder 5">
            <a:extLst>
              <a:ext uri="{FF2B5EF4-FFF2-40B4-BE49-F238E27FC236}">
                <a16:creationId xmlns:a16="http://schemas.microsoft.com/office/drawing/2014/main" id="{9A193CED-4656-224B-A0D3-1299FE5128A8}"/>
              </a:ext>
            </a:extLst>
          </p:cNvPr>
          <p:cNvSpPr>
            <a:spLocks noGrp="1"/>
          </p:cNvSpPr>
          <p:nvPr>
            <p:ph idx="1"/>
          </p:nvPr>
        </p:nvSpPr>
        <p:spPr>
          <a:xfrm>
            <a:off x="138229" y="1434377"/>
            <a:ext cx="4097348" cy="5348584"/>
          </a:xfrm>
        </p:spPr>
        <p:txBody>
          <a:bodyPr>
            <a:normAutofit lnSpcReduction="10000"/>
          </a:bodyPr>
          <a:lstStyle/>
          <a:p>
            <a:r>
              <a:rPr lang="en-US" sz="1600" dirty="0"/>
              <a:t>More than a Single Standard</a:t>
            </a:r>
          </a:p>
          <a:p>
            <a:pPr lvl="1"/>
            <a:r>
              <a:rPr lang="en-US" sz="1600" dirty="0"/>
              <a:t>Mixed Criticality (SW and HW)</a:t>
            </a:r>
          </a:p>
          <a:p>
            <a:pPr lvl="1"/>
            <a:r>
              <a:rPr lang="en-US" sz="1600" dirty="0"/>
              <a:t>Various Approaches to Data Models</a:t>
            </a:r>
          </a:p>
          <a:p>
            <a:pPr lvl="1"/>
            <a:r>
              <a:rPr lang="en-US" sz="1600" dirty="0"/>
              <a:t>Different Abstraction Layers </a:t>
            </a:r>
          </a:p>
          <a:p>
            <a:pPr lvl="2"/>
            <a:r>
              <a:rPr lang="en-US" sz="1400" dirty="0"/>
              <a:t>Mission Needs</a:t>
            </a:r>
          </a:p>
          <a:p>
            <a:pPr lvl="2"/>
            <a:r>
              <a:rPr lang="en-US" sz="1400" dirty="0"/>
              <a:t>Functional Decomp</a:t>
            </a:r>
          </a:p>
          <a:p>
            <a:pPr lvl="1"/>
            <a:r>
              <a:rPr lang="en-US" sz="1600" dirty="0"/>
              <a:t>Separation of Concerns</a:t>
            </a:r>
          </a:p>
          <a:p>
            <a:r>
              <a:rPr lang="en-US" sz="1600" dirty="0"/>
              <a:t>Standards Alignment</a:t>
            </a:r>
          </a:p>
          <a:p>
            <a:pPr lvl="1"/>
            <a:r>
              <a:rPr lang="en-US" sz="1600" dirty="0"/>
              <a:t>Consortium Managed (FACE, SOSA)</a:t>
            </a:r>
          </a:p>
          <a:p>
            <a:pPr lvl="1"/>
            <a:r>
              <a:rPr lang="en-US" sz="1600" dirty="0"/>
              <a:t>Gov’t Managed (OMS, HOST)</a:t>
            </a:r>
          </a:p>
          <a:p>
            <a:pPr lvl="1"/>
            <a:r>
              <a:rPr lang="en-US" sz="1600" dirty="0"/>
              <a:t>Commercial (ARINC-661, ISO, SAE)</a:t>
            </a:r>
          </a:p>
          <a:p>
            <a:pPr lvl="1"/>
            <a:r>
              <a:rPr lang="en-US" sz="1600" dirty="0"/>
              <a:t>Interoperability Initiatives</a:t>
            </a:r>
          </a:p>
          <a:p>
            <a:r>
              <a:rPr lang="en-US" sz="1600" dirty="0"/>
              <a:t>Need for Layered Guidance</a:t>
            </a:r>
          </a:p>
          <a:p>
            <a:pPr lvl="1"/>
            <a:r>
              <a:rPr lang="en-US" sz="1600" dirty="0"/>
              <a:t>Cross-Service / Multi-PEO Shared Resource Interfaces</a:t>
            </a:r>
          </a:p>
          <a:p>
            <a:pPr lvl="1"/>
            <a:r>
              <a:rPr lang="en-US" sz="1600" dirty="0"/>
              <a:t>Enterprise Level (Portfolio) </a:t>
            </a:r>
          </a:p>
          <a:p>
            <a:pPr lvl="1"/>
            <a:r>
              <a:rPr lang="en-US" sz="1600" dirty="0"/>
              <a:t>Programmatic Level </a:t>
            </a:r>
          </a:p>
          <a:p>
            <a:pPr lvl="1"/>
            <a:r>
              <a:rPr lang="en-US" sz="1600" dirty="0"/>
              <a:t>Design Artifacts / Integration</a:t>
            </a:r>
          </a:p>
        </p:txBody>
      </p:sp>
      <p:pic>
        <p:nvPicPr>
          <p:cNvPr id="4" name="Picture 3">
            <a:extLst>
              <a:ext uri="{FF2B5EF4-FFF2-40B4-BE49-F238E27FC236}">
                <a16:creationId xmlns:a16="http://schemas.microsoft.com/office/drawing/2014/main" id="{339135D9-8881-481D-8790-8FD66989E3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5577" y="1391780"/>
            <a:ext cx="7766039" cy="5014376"/>
          </a:xfrm>
          <a:prstGeom prst="rect">
            <a:avLst/>
          </a:prstGeom>
        </p:spPr>
      </p:pic>
      <p:sp>
        <p:nvSpPr>
          <p:cNvPr id="5" name="Rounded Rectangle 4">
            <a:extLst>
              <a:ext uri="{FF2B5EF4-FFF2-40B4-BE49-F238E27FC236}">
                <a16:creationId xmlns:a16="http://schemas.microsoft.com/office/drawing/2014/main" id="{C5CCB25F-6284-C348-BC8E-166D02B8335C}"/>
              </a:ext>
            </a:extLst>
          </p:cNvPr>
          <p:cNvSpPr/>
          <p:nvPr/>
        </p:nvSpPr>
        <p:spPr>
          <a:xfrm>
            <a:off x="4235577" y="6092679"/>
            <a:ext cx="7766039" cy="6902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While these various Standards overlap, they are complementary and can be coordinated with appropriate Enterprise guidance.</a:t>
            </a:r>
          </a:p>
        </p:txBody>
      </p:sp>
      <p:sp>
        <p:nvSpPr>
          <p:cNvPr id="7" name="TextBox 6">
            <a:extLst>
              <a:ext uri="{FF2B5EF4-FFF2-40B4-BE49-F238E27FC236}">
                <a16:creationId xmlns:a16="http://schemas.microsoft.com/office/drawing/2014/main" id="{7BA3EACE-58AE-D641-02B7-FFA925AE9799}"/>
              </a:ext>
            </a:extLst>
          </p:cNvPr>
          <p:cNvSpPr txBox="1"/>
          <p:nvPr/>
        </p:nvSpPr>
        <p:spPr>
          <a:xfrm>
            <a:off x="4235577" y="1391780"/>
            <a:ext cx="7766039" cy="261610"/>
          </a:xfrm>
          <a:prstGeom prst="rect">
            <a:avLst/>
          </a:prstGeom>
          <a:noFill/>
        </p:spPr>
        <p:txBody>
          <a:bodyPr wrap="square">
            <a:spAutoFit/>
          </a:bodyPr>
          <a:lstStyle/>
          <a:p>
            <a:pPr algn="ctr"/>
            <a:r>
              <a:rPr lang="en-US" sz="1050" b="1" i="1" dirty="0"/>
              <a:t>Image source: </a:t>
            </a:r>
            <a:r>
              <a:rPr lang="en-US" sz="1050" b="1" i="1" dirty="0">
                <a:hlinkClick r:id="rId4"/>
              </a:rPr>
              <a:t>https://www.dsp.dla.mil/Portals/26/Documents/Publications/Journal/200101-DSPJ.pdf</a:t>
            </a:r>
            <a:r>
              <a:rPr lang="en-US" sz="1050" b="1" i="1" dirty="0"/>
              <a:t> </a:t>
            </a:r>
          </a:p>
        </p:txBody>
      </p:sp>
    </p:spTree>
    <p:extLst>
      <p:ext uri="{BB962C8B-B14F-4D97-AF65-F5344CB8AC3E}">
        <p14:creationId xmlns:p14="http://schemas.microsoft.com/office/powerpoint/2010/main" val="1848080256"/>
      </p:ext>
    </p:extLst>
  </p:cSld>
  <p:clrMapOvr>
    <a:masterClrMapping/>
  </p:clrMapOvr>
  <mc:AlternateContent xmlns:mc="http://schemas.openxmlformats.org/markup-compatibility/2006" xmlns:p14="http://schemas.microsoft.com/office/powerpoint/2010/main">
    <mc:Choice Requires="p14">
      <p:transition spd="med" p14:dur="740">
        <p14:prism isInverted="1"/>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15608" y="4528966"/>
            <a:ext cx="2537235" cy="1195921"/>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p:txBody>
          <a:bodyPr/>
          <a:lstStyle/>
          <a:p>
            <a:r>
              <a:rPr lang="en-US" dirty="0"/>
              <a:t>Army Aviation Open Systems Demonstration(s)</a:t>
            </a:r>
          </a:p>
        </p:txBody>
      </p:sp>
      <p:sp>
        <p:nvSpPr>
          <p:cNvPr id="5" name="Content Placeholder 4"/>
          <p:cNvSpPr>
            <a:spLocks noGrp="1"/>
          </p:cNvSpPr>
          <p:nvPr>
            <p:ph idx="1"/>
          </p:nvPr>
        </p:nvSpPr>
        <p:spPr>
          <a:xfrm>
            <a:off x="309966" y="1403381"/>
            <a:ext cx="5300909" cy="5064238"/>
          </a:xfrm>
        </p:spPr>
        <p:txBody>
          <a:bodyPr/>
          <a:lstStyle/>
          <a:p>
            <a:r>
              <a:rPr lang="en-US" sz="1800" dirty="0"/>
              <a:t>Multi-Consortium Events</a:t>
            </a:r>
          </a:p>
          <a:p>
            <a:pPr lvl="1"/>
            <a:r>
              <a:rPr lang="en-US" sz="1600" dirty="0"/>
              <a:t>Tri-Services Open Architecture Demo</a:t>
            </a:r>
          </a:p>
          <a:p>
            <a:pPr lvl="1"/>
            <a:r>
              <a:rPr lang="en-US" sz="1600" dirty="0"/>
              <a:t>Future Airborne Capabilities Environment (FACE) version 3</a:t>
            </a:r>
          </a:p>
          <a:p>
            <a:pPr lvl="1"/>
            <a:r>
              <a:rPr lang="en-US" sz="1600" dirty="0"/>
              <a:t>Sensors Open System Architecture (SOSA) version 1</a:t>
            </a:r>
          </a:p>
          <a:p>
            <a:pPr lvl="1"/>
            <a:r>
              <a:rPr lang="en-US" sz="1600" dirty="0"/>
              <a:t>Army Aviation Association of America</a:t>
            </a:r>
          </a:p>
          <a:p>
            <a:r>
              <a:rPr lang="en-US" sz="1800" dirty="0"/>
              <a:t>Continuous Improvement</a:t>
            </a:r>
          </a:p>
          <a:p>
            <a:pPr lvl="1"/>
            <a:r>
              <a:rPr lang="en-US" sz="1600" dirty="0"/>
              <a:t>Integration Demos since 2016 TIM</a:t>
            </a:r>
          </a:p>
          <a:p>
            <a:pPr lvl="1"/>
            <a:r>
              <a:rPr lang="en-US" sz="1600" dirty="0"/>
              <a:t>Dozens of published papers</a:t>
            </a:r>
          </a:p>
          <a:p>
            <a:pPr lvl="1"/>
            <a:r>
              <a:rPr lang="en-US" sz="1600" dirty="0"/>
              <a:t>Cooperative rapid demos, focus on actual integration risk reduction</a:t>
            </a:r>
          </a:p>
          <a:p>
            <a:r>
              <a:rPr lang="en-US" sz="1800" dirty="0"/>
              <a:t>Army Open Systems Demo</a:t>
            </a:r>
          </a:p>
          <a:p>
            <a:pPr lvl="1"/>
            <a:r>
              <a:rPr lang="en-US" sz="1600" dirty="0"/>
              <a:t>[Multiple Events] Army demo with ~20 vendors; integrated open systems</a:t>
            </a:r>
          </a:p>
          <a:p>
            <a:pPr lvl="1"/>
            <a:r>
              <a:rPr lang="en-US" sz="1600" dirty="0"/>
              <a:t>Demonstrated freedom of action for PEO Aviation MOSA concerns</a:t>
            </a:r>
          </a:p>
          <a:p>
            <a:pPr lvl="1"/>
            <a:r>
              <a:rPr lang="en-US" sz="1600" dirty="0">
                <a:hlinkClick r:id="rId4"/>
              </a:rPr>
              <a:t>Public Distro Website</a:t>
            </a:r>
            <a:endParaRPr lang="en-US" sz="1600"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97033" y="1391023"/>
            <a:ext cx="2305530" cy="152703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91469" y="1391023"/>
            <a:ext cx="2427540" cy="1607851"/>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657274" y="3019367"/>
            <a:ext cx="2621114" cy="1474377"/>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15893" y="4318616"/>
            <a:ext cx="2607534" cy="1145036"/>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192579" y="3491999"/>
            <a:ext cx="2467448" cy="893052"/>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460296" y="3063643"/>
            <a:ext cx="2495705" cy="140383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E5DCF495-8107-4D95-B981-23B7B6DBF429}"/>
              </a:ext>
            </a:extLst>
          </p:cNvPr>
          <p:cNvPicPr>
            <a:picLocks noGrp="1" noChangeAspect="1"/>
          </p:cNvPicPr>
          <p:nvPr/>
        </p:nvPicPr>
        <p:blipFill>
          <a:blip r:embed="rId11" cstate="print">
            <a:extLst>
              <a:ext uri="{28A0092B-C50C-407E-A947-70E740481C1C}">
                <a14:useLocalDpi xmlns:a14="http://schemas.microsoft.com/office/drawing/2010/main"/>
              </a:ext>
            </a:extLst>
          </a:blip>
          <a:stretch>
            <a:fillRect/>
          </a:stretch>
        </p:blipFill>
        <p:spPr>
          <a:xfrm>
            <a:off x="7610276" y="1923288"/>
            <a:ext cx="2346324" cy="1433713"/>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498556" y="4435602"/>
            <a:ext cx="2458044" cy="1382650"/>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577233" y="5307771"/>
            <a:ext cx="2553998" cy="1436624"/>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8274702" y="5847866"/>
            <a:ext cx="3523752" cy="919401"/>
          </a:xfrm>
          <a:prstGeom prst="wedgeRoundRectCallout">
            <a:avLst>
              <a:gd name="adj1" fmla="val -56900"/>
              <a:gd name="adj2" fmla="val -78015"/>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1600" b="1" i="1" dirty="0">
                <a:effectLst>
                  <a:outerShdw blurRad="38100" dist="38100" dir="2700000" algn="tl">
                    <a:srgbClr val="000000">
                      <a:alpha val="43137"/>
                    </a:srgbClr>
                  </a:outerShdw>
                </a:effectLst>
              </a:rPr>
              <a:t>(Inset slides from public released Industry team collaboration charts for Sept 14</a:t>
            </a:r>
            <a:r>
              <a:rPr lang="en-US" sz="1600" b="1" i="1" baseline="30000" dirty="0">
                <a:effectLst>
                  <a:outerShdw blurRad="38100" dist="38100" dir="2700000" algn="tl">
                    <a:srgbClr val="000000">
                      <a:alpha val="43137"/>
                    </a:srgbClr>
                  </a:outerShdw>
                </a:effectLst>
              </a:rPr>
              <a:t>th</a:t>
            </a:r>
            <a:r>
              <a:rPr lang="en-US" sz="1600" b="1" i="1" dirty="0">
                <a:effectLst>
                  <a:outerShdw blurRad="38100" dist="38100" dir="2700000" algn="tl">
                    <a:srgbClr val="000000">
                      <a:alpha val="43137"/>
                    </a:srgbClr>
                  </a:outerShdw>
                </a:effectLst>
              </a:rPr>
              <a:t> 2021 FACE/SOSA TIM)</a:t>
            </a:r>
          </a:p>
        </p:txBody>
      </p:sp>
    </p:spTree>
    <p:extLst>
      <p:ext uri="{BB962C8B-B14F-4D97-AF65-F5344CB8AC3E}">
        <p14:creationId xmlns:p14="http://schemas.microsoft.com/office/powerpoint/2010/main" val="3380274265"/>
      </p:ext>
    </p:extLst>
  </p:cSld>
  <p:clrMapOvr>
    <a:masterClrMapping/>
  </p:clrMapOvr>
  <mc:AlternateContent xmlns:mc="http://schemas.openxmlformats.org/markup-compatibility/2006" xmlns:p14="http://schemas.microsoft.com/office/powerpoint/2010/main">
    <mc:Choice Requires="p14">
      <p:transition spd="med" p14:dur="740">
        <p14:prism isInverted="1"/>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D0EE064D-516F-4018-88E2-AA55DAC2ABA6}" type="slidenum">
              <a:rPr lang="en-US" smtClean="0">
                <a:solidFill>
                  <a:prstClr val="black"/>
                </a:solidFill>
              </a:rPr>
              <a:pPr/>
              <a:t>8</a:t>
            </a:fld>
            <a:endParaRPr lang="en-US" dirty="0">
              <a:solidFill>
                <a:prstClr val="black"/>
              </a:solidFill>
            </a:endParaRPr>
          </a:p>
        </p:txBody>
      </p:sp>
      <p:sp>
        <p:nvSpPr>
          <p:cNvPr id="3" name="Title 2"/>
          <p:cNvSpPr>
            <a:spLocks noGrp="1"/>
          </p:cNvSpPr>
          <p:nvPr>
            <p:ph type="title"/>
          </p:nvPr>
        </p:nvSpPr>
        <p:spPr/>
        <p:txBody>
          <a:bodyPr/>
          <a:lstStyle/>
          <a:p>
            <a:r>
              <a:rPr lang="en-US" dirty="0"/>
              <a:t>International Collaboration around Open Systems Technology</a:t>
            </a:r>
          </a:p>
        </p:txBody>
      </p:sp>
      <p:sp>
        <p:nvSpPr>
          <p:cNvPr id="4" name="Content Placeholder 3"/>
          <p:cNvSpPr>
            <a:spLocks noGrp="1"/>
          </p:cNvSpPr>
          <p:nvPr>
            <p:ph idx="1"/>
          </p:nvPr>
        </p:nvSpPr>
        <p:spPr>
          <a:xfrm>
            <a:off x="493777" y="1584251"/>
            <a:ext cx="6863954" cy="4914364"/>
          </a:xfrm>
        </p:spPr>
        <p:txBody>
          <a:bodyPr/>
          <a:lstStyle/>
          <a:p>
            <a:r>
              <a:rPr lang="en-US" sz="2000" dirty="0"/>
              <a:t>FMS Customers have some of the same challenges we do: MOSA is a Key Enabler</a:t>
            </a:r>
          </a:p>
          <a:p>
            <a:r>
              <a:rPr lang="en-US" sz="2000" dirty="0"/>
              <a:t>Benefits of MOSA for International Collaboration</a:t>
            </a:r>
          </a:p>
          <a:p>
            <a:pPr lvl="1"/>
            <a:r>
              <a:rPr lang="en-US" sz="1800" dirty="0"/>
              <a:t>Reduction of burden on component level change</a:t>
            </a:r>
          </a:p>
          <a:p>
            <a:pPr lvl="2"/>
            <a:r>
              <a:rPr lang="en-US" sz="1600" dirty="0"/>
              <a:t>Qualification and Airworthiness release</a:t>
            </a:r>
          </a:p>
          <a:p>
            <a:pPr lvl="2"/>
            <a:r>
              <a:rPr lang="en-US" sz="1600" dirty="0"/>
              <a:t>Reusable and Replaceable functionality</a:t>
            </a:r>
          </a:p>
          <a:p>
            <a:pPr lvl="2"/>
            <a:r>
              <a:rPr lang="en-US" sz="1600" dirty="0"/>
              <a:t>Platform agnostic enduring fleet enablers</a:t>
            </a:r>
          </a:p>
          <a:p>
            <a:pPr lvl="1"/>
            <a:r>
              <a:rPr lang="en-US" sz="1800" dirty="0"/>
              <a:t>Speed of change for partner-unique mission systems</a:t>
            </a:r>
          </a:p>
          <a:p>
            <a:r>
              <a:rPr lang="en-US" sz="2000" dirty="0"/>
              <a:t>Multiple International Project Agreements</a:t>
            </a:r>
          </a:p>
          <a:p>
            <a:pPr lvl="1"/>
            <a:r>
              <a:rPr lang="en-US" sz="1800" dirty="0"/>
              <a:t>Open Systems Demo as early as 2017 at FACE TIM, showing alignment to multinational standards</a:t>
            </a:r>
          </a:p>
          <a:p>
            <a:pPr lvl="1"/>
            <a:r>
              <a:rPr lang="en-US" sz="1800" dirty="0"/>
              <a:t>Continued effort released Alignment to Multinational Open Systems Architectures (AMOSA) brief spec</a:t>
            </a:r>
          </a:p>
          <a:p>
            <a:pPr lvl="1"/>
            <a:r>
              <a:rPr lang="en-US" sz="1800" dirty="0"/>
              <a:t>Ongoing collaboration on architectural and product line approaches</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000994" y="4189228"/>
            <a:ext cx="3074048" cy="230938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147145" y="3957923"/>
            <a:ext cx="2559407" cy="1913770"/>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6607316" y="6102998"/>
            <a:ext cx="3733256" cy="646986"/>
          </a:xfrm>
          <a:prstGeom prst="wedgeRoundRectCallout">
            <a:avLst>
              <a:gd name="adj1" fmla="val 28732"/>
              <a:gd name="adj2" fmla="val -77938"/>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1600" b="1" i="1" dirty="0">
                <a:effectLst>
                  <a:outerShdw blurRad="38100" dist="38100" dir="2700000" algn="tl">
                    <a:srgbClr val="000000">
                      <a:alpha val="43137"/>
                    </a:srgbClr>
                  </a:outerShdw>
                </a:effectLst>
              </a:rPr>
              <a:t>(Inset slides from public released 2017 FACE TIM for US/UK component demo)</a:t>
            </a:r>
          </a:p>
        </p:txBody>
      </p:sp>
      <p:pic>
        <p:nvPicPr>
          <p:cNvPr id="10" name="Picture 9">
            <a:extLst>
              <a:ext uri="{FF2B5EF4-FFF2-40B4-BE49-F238E27FC236}">
                <a16:creationId xmlns:a16="http://schemas.microsoft.com/office/drawing/2014/main" id="{B45B3613-25C9-4AA5-44CF-96EE05503646}"/>
              </a:ext>
            </a:extLst>
          </p:cNvPr>
          <p:cNvPicPr>
            <a:picLocks noChangeAspect="1"/>
          </p:cNvPicPr>
          <p:nvPr/>
        </p:nvPicPr>
        <p:blipFill>
          <a:blip r:embed="rId4"/>
          <a:stretch>
            <a:fillRect/>
          </a:stretch>
        </p:blipFill>
        <p:spPr>
          <a:xfrm>
            <a:off x="7163484" y="1433846"/>
            <a:ext cx="2821172" cy="3275846"/>
          </a:xfrm>
          <a:prstGeom prst="rect">
            <a:avLst/>
          </a:prstGeom>
        </p:spPr>
      </p:pic>
      <p:sp>
        <p:nvSpPr>
          <p:cNvPr id="11" name="TextBox 10">
            <a:extLst>
              <a:ext uri="{FF2B5EF4-FFF2-40B4-BE49-F238E27FC236}">
                <a16:creationId xmlns:a16="http://schemas.microsoft.com/office/drawing/2014/main" id="{43CAB716-9091-2871-92F2-1DE7E5889D8F}"/>
              </a:ext>
            </a:extLst>
          </p:cNvPr>
          <p:cNvSpPr txBox="1"/>
          <p:nvPr/>
        </p:nvSpPr>
        <p:spPr>
          <a:xfrm>
            <a:off x="9253870" y="1682091"/>
            <a:ext cx="2821172" cy="1191816"/>
          </a:xfrm>
          <a:prstGeom prst="wedgeRoundRectCallout">
            <a:avLst>
              <a:gd name="adj1" fmla="val -60094"/>
              <a:gd name="adj2" fmla="val -2999"/>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1600" b="1" i="1" dirty="0">
                <a:effectLst>
                  <a:outerShdw blurRad="38100" dist="38100" dir="2700000" algn="tl">
                    <a:srgbClr val="000000">
                      <a:alpha val="43137"/>
                    </a:srgbClr>
                  </a:outerShdw>
                </a:effectLst>
              </a:rPr>
              <a:t>Article highlighting the most recent in a series of FVL International agreements highlighting MOSA </a:t>
            </a:r>
          </a:p>
        </p:txBody>
      </p:sp>
      <p:pic>
        <p:nvPicPr>
          <p:cNvPr id="5" name="Picture 2" descr="C:\Users\RobersonHD\Documents\TTCP_COSA\Management Team\COSA Logo_Final.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226145" y="5373331"/>
            <a:ext cx="2200703" cy="638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455508"/>
      </p:ext>
    </p:extLst>
  </p:cSld>
  <p:clrMapOvr>
    <a:masterClrMapping/>
  </p:clrMapOvr>
  <mc:AlternateContent xmlns:mc="http://schemas.openxmlformats.org/markup-compatibility/2006" xmlns:p14="http://schemas.microsoft.com/office/powerpoint/2010/main">
    <mc:Choice Requires="p14">
      <p:transition spd="med" p14:dur="740">
        <p14:prism isInverted="1"/>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AB9B77-FC3D-BCA5-DF59-FBA570081F06}"/>
              </a:ext>
            </a:extLst>
          </p:cNvPr>
          <p:cNvSpPr>
            <a:spLocks noGrp="1"/>
          </p:cNvSpPr>
          <p:nvPr>
            <p:ph type="body" sz="quarter" idx="10"/>
          </p:nvPr>
        </p:nvSpPr>
        <p:spPr/>
        <p:txBody>
          <a:bodyPr/>
          <a:lstStyle/>
          <a:p>
            <a:r>
              <a:rPr lang="en-US" dirty="0"/>
              <a:t>Questions?</a:t>
            </a:r>
          </a:p>
        </p:txBody>
      </p:sp>
    </p:spTree>
    <p:extLst>
      <p:ext uri="{BB962C8B-B14F-4D97-AF65-F5344CB8AC3E}">
        <p14:creationId xmlns:p14="http://schemas.microsoft.com/office/powerpoint/2010/main" val="2061888432"/>
      </p:ext>
    </p:extLst>
  </p:cSld>
  <p:clrMapOvr>
    <a:masterClrMapping/>
  </p:clrMapOvr>
  <mc:AlternateContent xmlns:mc="http://schemas.openxmlformats.org/markup-compatibility/2006" xmlns:p14="http://schemas.microsoft.com/office/powerpoint/2010/main">
    <mc:Choice Requires="p14">
      <p:transition spd="med" p14:dur="740">
        <p14:prism isInverted="1"/>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woDrWZ2ipXkAShIPav09bg"/>
</p:tagLst>
</file>

<file path=ppt/theme/theme1.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xmlns:pc="http://schemas.microsoft.com/office/infopath/2007/PartnerControls">
  <documentManagement>
    <Presentation xmlns="http://schemas.microsoft.com/sharepoint/v3" xsi:nil="true"/>
    <SlideDescription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Slide" ma:contentTypeID="0x010100A22E315B1F3C42B49A0E90D2F9AB5AB100D34FFCE06E14AE40979E76D15A3E5022" ma:contentTypeVersion="0" ma:contentTypeDescription="Microsoft PowerPoint Slide" ma:contentTypeScope="" ma:versionID="f2e9fe72e97285b70b57f4aa61218f2a">
  <xsd:schema xmlns:xsd="http://www.w3.org/2001/XMLSchema" xmlns:xs="http://www.w3.org/2001/XMLSchema" xmlns:p="http://schemas.microsoft.com/office/2006/metadata/properties" xmlns:ns2="http://schemas.microsoft.com/sharepoint/v3" targetNamespace="http://schemas.microsoft.com/office/2006/metadata/properties" ma:root="true" ma:fieldsID="634cf06bb7daf039eac4673d5334c95d" ns2:_="">
    <xsd:import namespace="http://schemas.microsoft.com/sharepoint/v3"/>
    <xsd:element name="properties">
      <xsd:complexType>
        <xsd:sequence>
          <xsd:element name="documentManagement">
            <xsd:complexType>
              <xsd:all>
                <xsd:element ref="ns2:Presentation" minOccurs="0"/>
                <xsd:element ref="ns2:SlideDescrip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resentation" ma:index="1" nillable="true" ma:displayName="Presentation" ma:internalName="Presentation">
      <xsd:simpleType>
        <xsd:restriction base="dms:Text"/>
      </xsd:simpleType>
    </xsd:element>
    <xsd:element name="SlideDescription" ma:index="2" nillable="true" ma:displayName="Description" ma:internalName="SlideDescript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xsd:element ref="dc:title" minOccurs="0" maxOccurs="1" ma:index="0"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ECEE2E-E9AE-4FF6-B3A7-2D83EC07A61A}">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
    <ds:schemaRef ds:uri="http://purl.org/dc/terms/"/>
    <ds:schemaRef ds:uri="http://www.w3.org/XML/1998/namespace"/>
    <ds:schemaRef ds:uri="http://purl.org/dc/dcmitype/"/>
  </ds:schemaRefs>
</ds:datastoreItem>
</file>

<file path=customXml/itemProps2.xml><?xml version="1.0" encoding="utf-8"?>
<ds:datastoreItem xmlns:ds="http://schemas.openxmlformats.org/officeDocument/2006/customXml" ds:itemID="{E3DC2F16-DEA5-469F-A224-109AC72750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16350</TotalTime>
  <Words>3141</Words>
  <Application>Microsoft Macintosh PowerPoint</Application>
  <PresentationFormat>Widescreen</PresentationFormat>
  <Paragraphs>279</Paragraphs>
  <Slides>13</Slides>
  <Notes>7</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28" baseType="lpstr">
      <vt:lpstr> Arial</vt:lpstr>
      <vt:lpstr>Arial</vt:lpstr>
      <vt:lpstr>Arial Black</vt:lpstr>
      <vt:lpstr>Arial Narrow</vt:lpstr>
      <vt:lpstr>Avenir Next Condensed</vt:lpstr>
      <vt:lpstr>Calibri</vt:lpstr>
      <vt:lpstr>Courier New</vt:lpstr>
      <vt:lpstr>Eras Demi ITC</vt:lpstr>
      <vt:lpstr>Eras Medium ITC</vt:lpstr>
      <vt:lpstr>Impact</vt:lpstr>
      <vt:lpstr>Trebuchet MS</vt:lpstr>
      <vt:lpstr>Verdana</vt:lpstr>
      <vt:lpstr>Wingdings</vt:lpstr>
      <vt:lpstr>9_Custom Design</vt:lpstr>
      <vt:lpstr>think-cell Slide</vt:lpstr>
      <vt:lpstr>PEO Aviation Enterprise MOSA Strategy Update to the Defense Standardization Program (DSP)</vt:lpstr>
      <vt:lpstr>What is MOSA? Why MOSA Now? </vt:lpstr>
      <vt:lpstr>PEO Driving MOSA Transformation Effort</vt:lpstr>
      <vt:lpstr>MOSA Objectives</vt:lpstr>
      <vt:lpstr>MOSA Requires an Enabling Digital Environment</vt:lpstr>
      <vt:lpstr>So Many Standards…</vt:lpstr>
      <vt:lpstr>Army Aviation Open Systems Demonstration(s)</vt:lpstr>
      <vt:lpstr>International Collaboration around Open Systems Technology</vt:lpstr>
      <vt:lpstr>PowerPoint Presentation</vt:lpstr>
      <vt:lpstr>FACE Technical Standard Update</vt:lpstr>
      <vt:lpstr>SOSA – an example of a Standard of Standards </vt:lpstr>
      <vt:lpstr>Example: VLC Task AV/MSA IDD</vt:lpstr>
      <vt:lpstr>Evolution of MOSA Guidance</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FARA Program Overview</dc:title>
  <dc:creator>Wilson, Anna L</dc:creator>
  <cp:lastModifiedBy>John T. Stough</cp:lastModifiedBy>
  <cp:revision>627</cp:revision>
  <cp:lastPrinted>2021-06-09T16:53:26Z</cp:lastPrinted>
  <dcterms:created xsi:type="dcterms:W3CDTF">2020-09-22T14:40:36Z</dcterms:created>
  <dcterms:modified xsi:type="dcterms:W3CDTF">2022-07-26T19:09:49Z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0x010100A22E315B1F3C42B49A0E90D2F9AB5AB100D34FFCE06E14AE40979E76D15A3E5022</vt:lpwstr>
  </property>
</Properties>
</file>